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284" r:id="rId3"/>
    <p:sldId id="288" r:id="rId4"/>
    <p:sldId id="289" r:id="rId5"/>
    <p:sldId id="292" r:id="rId6"/>
    <p:sldId id="293" r:id="rId7"/>
    <p:sldId id="294" r:id="rId8"/>
    <p:sldId id="290" r:id="rId9"/>
    <p:sldId id="295" r:id="rId10"/>
    <p:sldId id="285" r:id="rId11"/>
    <p:sldId id="287" r:id="rId12"/>
    <p:sldId id="291" r:id="rId13"/>
    <p:sldId id="309" r:id="rId14"/>
    <p:sldId id="296" r:id="rId15"/>
    <p:sldId id="297" r:id="rId16"/>
    <p:sldId id="298" r:id="rId17"/>
    <p:sldId id="299" r:id="rId18"/>
    <p:sldId id="300" r:id="rId19"/>
    <p:sldId id="301" r:id="rId20"/>
    <p:sldId id="302" r:id="rId21"/>
    <p:sldId id="310" r:id="rId22"/>
    <p:sldId id="303" r:id="rId23"/>
    <p:sldId id="306" r:id="rId24"/>
    <p:sldId id="307" r:id="rId25"/>
    <p:sldId id="311" r:id="rId26"/>
    <p:sldId id="312" r:id="rId27"/>
    <p:sldId id="313" r:id="rId28"/>
    <p:sldId id="334" r:id="rId29"/>
    <p:sldId id="331" r:id="rId30"/>
    <p:sldId id="332" r:id="rId31"/>
    <p:sldId id="333" r:id="rId32"/>
    <p:sldId id="257" r:id="rId33"/>
    <p:sldId id="269" r:id="rId34"/>
    <p:sldId id="275" r:id="rId35"/>
    <p:sldId id="282" r:id="rId36"/>
    <p:sldId id="320" r:id="rId37"/>
    <p:sldId id="326" r:id="rId38"/>
    <p:sldId id="327" r:id="rId39"/>
    <p:sldId id="318" r:id="rId40"/>
    <p:sldId id="314" r:id="rId41"/>
    <p:sldId id="315" r:id="rId42"/>
    <p:sldId id="316" r:id="rId43"/>
    <p:sldId id="321" r:id="rId44"/>
    <p:sldId id="317" r:id="rId45"/>
    <p:sldId id="322" r:id="rId46"/>
    <p:sldId id="324" r:id="rId47"/>
    <p:sldId id="325" r:id="rId48"/>
    <p:sldId id="323" r:id="rId49"/>
    <p:sldId id="319" r:id="rId50"/>
    <p:sldId id="328" r:id="rId51"/>
    <p:sldId id="329" r:id="rId52"/>
    <p:sldId id="330" r:id="rId53"/>
    <p:sldId id="335" r:id="rId54"/>
    <p:sldId id="336" r:id="rId55"/>
    <p:sldId id="341" r:id="rId56"/>
    <p:sldId id="337" r:id="rId57"/>
    <p:sldId id="338" r:id="rId58"/>
    <p:sldId id="339" r:id="rId59"/>
    <p:sldId id="345" r:id="rId60"/>
    <p:sldId id="342" r:id="rId61"/>
    <p:sldId id="343" r:id="rId62"/>
    <p:sldId id="344" r:id="rId63"/>
    <p:sldId id="356" r:id="rId64"/>
    <p:sldId id="357" r:id="rId65"/>
    <p:sldId id="358" r:id="rId66"/>
    <p:sldId id="359" r:id="rId67"/>
    <p:sldId id="360" r:id="rId68"/>
    <p:sldId id="374" r:id="rId69"/>
    <p:sldId id="362" r:id="rId70"/>
    <p:sldId id="346" r:id="rId71"/>
    <p:sldId id="351" r:id="rId72"/>
    <p:sldId id="352" r:id="rId73"/>
    <p:sldId id="354" r:id="rId74"/>
    <p:sldId id="355" r:id="rId75"/>
    <p:sldId id="353" r:id="rId76"/>
    <p:sldId id="367" r:id="rId77"/>
    <p:sldId id="368" r:id="rId78"/>
    <p:sldId id="369" r:id="rId79"/>
    <p:sldId id="370" r:id="rId80"/>
    <p:sldId id="371" r:id="rId81"/>
    <p:sldId id="372" r:id="rId82"/>
    <p:sldId id="373" r:id="rId83"/>
    <p:sldId id="347" r:id="rId84"/>
    <p:sldId id="348" r:id="rId85"/>
    <p:sldId id="349" r:id="rId86"/>
    <p:sldId id="350" r:id="rId87"/>
    <p:sldId id="375" r:id="rId88"/>
    <p:sldId id="376" r:id="rId89"/>
    <p:sldId id="377" r:id="rId90"/>
    <p:sldId id="378" r:id="rId91"/>
    <p:sldId id="379" r:id="rId92"/>
    <p:sldId id="380" r:id="rId93"/>
    <p:sldId id="381" r:id="rId94"/>
    <p:sldId id="382" r:id="rId95"/>
    <p:sldId id="383" r:id="rId96"/>
    <p:sldId id="384" r:id="rId97"/>
    <p:sldId id="385" r:id="rId98"/>
    <p:sldId id="387" r:id="rId99"/>
    <p:sldId id="386" r:id="rId100"/>
    <p:sldId id="388" r:id="rId101"/>
    <p:sldId id="389" r:id="rId102"/>
    <p:sldId id="395" r:id="rId103"/>
    <p:sldId id="396" r:id="rId104"/>
    <p:sldId id="397" r:id="rId105"/>
    <p:sldId id="393" r:id="rId106"/>
    <p:sldId id="394" r:id="rId107"/>
    <p:sldId id="391" r:id="rId108"/>
    <p:sldId id="390" r:id="rId109"/>
    <p:sldId id="392" r:id="rId110"/>
    <p:sldId id="398" r:id="rId111"/>
    <p:sldId id="399"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02"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C53EE1-F62D-46FD-B4DB-F961F9998653}" type="datetimeFigureOut">
              <a:rPr lang="en-IN" smtClean="0"/>
              <a:t>06-08-2019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A4F6D0-9BDD-47E9-9769-C6C83A462C77}" type="slidenum">
              <a:rPr lang="en-IN" smtClean="0"/>
              <a:t>‹#›</a:t>
            </a:fld>
            <a:endParaRPr lang="en-IN"/>
          </a:p>
        </p:txBody>
      </p:sp>
    </p:spTree>
    <p:extLst>
      <p:ext uri="{BB962C8B-B14F-4D97-AF65-F5344CB8AC3E}">
        <p14:creationId xmlns:p14="http://schemas.microsoft.com/office/powerpoint/2010/main" val="861735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t>Internet of things (</a:t>
            </a:r>
            <a:r>
              <a:rPr lang="en-US" b="1" dirty="0" err="1" smtClean="0"/>
              <a:t>IoT</a:t>
            </a:r>
            <a:r>
              <a:rPr lang="en-US" b="1" dirty="0" smtClean="0"/>
              <a:t>)</a:t>
            </a:r>
            <a:r>
              <a:rPr lang="en-US" dirty="0" smtClean="0"/>
              <a:t>: A global infrastructure for the information society, enabling advanced services by interconnecting (physical and virtual) things based on existing and evolving interoperable information and communication technologies.</a:t>
            </a:r>
          </a:p>
          <a:p>
            <a:pPr fontAlgn="base"/>
            <a:endParaRPr lang="en-US" dirty="0" smtClean="0"/>
          </a:p>
          <a:p>
            <a:pPr fontAlgn="base"/>
            <a:r>
              <a:rPr lang="en-US" dirty="0" smtClean="0"/>
              <a:t>NOTE 1 – Through the exploitation of identification, data capture, processing and communication capabilities, the </a:t>
            </a:r>
            <a:r>
              <a:rPr lang="en-US" dirty="0" err="1" smtClean="0"/>
              <a:t>IoT</a:t>
            </a:r>
            <a:r>
              <a:rPr lang="en-US" dirty="0" smtClean="0"/>
              <a:t> makes full use of things to offer services to all kinds of applications, whilst ensuring that security and privacy requirements are fulfilled.</a:t>
            </a:r>
          </a:p>
          <a:p>
            <a:pPr fontAlgn="base"/>
            <a:endParaRPr lang="en-US" dirty="0" smtClean="0"/>
          </a:p>
          <a:p>
            <a:pPr fontAlgn="base"/>
            <a:r>
              <a:rPr lang="en-US" dirty="0" smtClean="0"/>
              <a:t>NOTE 2 – From a broader perspective, the </a:t>
            </a:r>
            <a:r>
              <a:rPr lang="en-US" dirty="0" err="1" smtClean="0"/>
              <a:t>IoT</a:t>
            </a:r>
            <a:r>
              <a:rPr lang="en-US" dirty="0" smtClean="0"/>
              <a:t> can be perceived as a vision with technological and societal implications. </a:t>
            </a:r>
          </a:p>
          <a:p>
            <a:pPr fontAlgn="base"/>
            <a:endParaRPr lang="en-US" i="1" dirty="0" smtClean="0"/>
          </a:p>
          <a:p>
            <a:pPr fontAlgn="base"/>
            <a:endParaRPr lang="en-US" dirty="0" smtClean="0"/>
          </a:p>
          <a:p>
            <a:pPr fontAlgn="base"/>
            <a:r>
              <a:rPr lang="en-US" b="1" dirty="0" smtClean="0"/>
              <a:t>The fundamental characteristics of the </a:t>
            </a:r>
            <a:r>
              <a:rPr lang="en-US" b="1" dirty="0" err="1" smtClean="0"/>
              <a:t>IoT</a:t>
            </a:r>
            <a:r>
              <a:rPr lang="en-US" b="1" dirty="0" smtClean="0"/>
              <a:t> are as follows</a:t>
            </a:r>
            <a:r>
              <a:rPr lang="en-US" dirty="0" smtClean="0"/>
              <a:t>: </a:t>
            </a:r>
          </a:p>
          <a:p>
            <a:pPr fontAlgn="base"/>
            <a:r>
              <a:rPr lang="en-US" dirty="0" smtClean="0"/>
              <a:t>– Interconnectivity: With regard to the </a:t>
            </a:r>
            <a:r>
              <a:rPr lang="en-US" dirty="0" err="1" smtClean="0"/>
              <a:t>IoT</a:t>
            </a:r>
            <a:r>
              <a:rPr lang="en-US" dirty="0" smtClean="0"/>
              <a:t>, anything can be interconnected with the global information and communication infrastructure. </a:t>
            </a:r>
          </a:p>
          <a:p>
            <a:pPr fontAlgn="base"/>
            <a:r>
              <a:rPr lang="en-US" dirty="0" smtClean="0"/>
              <a:t>– Things-related services: The </a:t>
            </a:r>
            <a:r>
              <a:rPr lang="en-US" dirty="0" err="1" smtClean="0"/>
              <a:t>IoT</a:t>
            </a:r>
            <a:r>
              <a:rPr lang="en-US" dirty="0" smtClean="0"/>
              <a:t> is capable of providing thing-related services within the constraints of things, such as privacy protection and semantic consistency between physical things and their associated virtual things. In order to provide thing-related services within the constraints of things, both the technologies in physical world and information world will change. </a:t>
            </a:r>
          </a:p>
          <a:p>
            <a:pPr fontAlgn="base"/>
            <a:r>
              <a:rPr lang="en-US" dirty="0" smtClean="0"/>
              <a:t>– Heterogeneity: The devices in the </a:t>
            </a:r>
            <a:r>
              <a:rPr lang="en-US" dirty="0" err="1" smtClean="0"/>
              <a:t>IoT</a:t>
            </a:r>
            <a:r>
              <a:rPr lang="en-US" dirty="0" smtClean="0"/>
              <a:t> are heterogeneous as based on different hardware platforms and networks. They can interact with other devices or service platforms through different networks. </a:t>
            </a:r>
          </a:p>
          <a:p>
            <a:pPr fontAlgn="base"/>
            <a:r>
              <a:rPr lang="en-US" dirty="0" smtClean="0"/>
              <a:t>– Dynamic changes: The state of devices change dynamically, e.g., sleeping and waking up, connected and/or disconnected as well as the context of devices including location and speed. Moreover, the number of devices can change dynamically. </a:t>
            </a:r>
          </a:p>
          <a:p>
            <a:pPr fontAlgn="base"/>
            <a:r>
              <a:rPr lang="en-US" dirty="0" smtClean="0"/>
              <a:t>– Enormous scale: The number of devices that need to be managed and that communicate with each other will be at least an order of magnitude larger than the devices connected to the current Internet. The ratio of communication triggered by devices as compared to communication triggered by humans will noticeably shift towards device-triggered communication. Even more critical will be the management of the data generated and their interpretation for application purposes. This relates to semantics of data, as well as efficient data handling. </a:t>
            </a:r>
          </a:p>
          <a:p>
            <a:pPr fontAlgn="base"/>
            <a:endParaRPr lang="en-US" dirty="0" smtClean="0"/>
          </a:p>
        </p:txBody>
      </p:sp>
      <p:sp>
        <p:nvSpPr>
          <p:cNvPr id="4" name="Slide Number Placeholder 3"/>
          <p:cNvSpPr>
            <a:spLocks noGrp="1"/>
          </p:cNvSpPr>
          <p:nvPr>
            <p:ph type="sldNum" sz="quarter" idx="10"/>
          </p:nvPr>
        </p:nvSpPr>
        <p:spPr/>
        <p:txBody>
          <a:bodyPr/>
          <a:lstStyle/>
          <a:p>
            <a:fld id="{626076F9-822F-8443-B319-1D1BAFD58F28}" type="slidenum">
              <a:rPr lang="en-US" smtClean="0"/>
              <a:pPr/>
              <a:t>3</a:t>
            </a:fld>
            <a:endParaRPr lang="en-US"/>
          </a:p>
        </p:txBody>
      </p:sp>
    </p:spTree>
    <p:extLst>
      <p:ext uri="{BB962C8B-B14F-4D97-AF65-F5344CB8AC3E}">
        <p14:creationId xmlns:p14="http://schemas.microsoft.com/office/powerpoint/2010/main" val="40929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t>The following provide high-level requirements which are relevant for the </a:t>
            </a:r>
            <a:r>
              <a:rPr lang="en-US" b="1" dirty="0" err="1" smtClean="0"/>
              <a:t>IoT</a:t>
            </a:r>
            <a:r>
              <a:rPr lang="en-US" dirty="0" smtClean="0"/>
              <a:t>: </a:t>
            </a:r>
          </a:p>
          <a:p>
            <a:pPr fontAlgn="base"/>
            <a:r>
              <a:rPr lang="en-US" dirty="0" smtClean="0"/>
              <a:t>– Identification-based connectivity: The </a:t>
            </a:r>
            <a:r>
              <a:rPr lang="en-US" dirty="0" err="1" smtClean="0"/>
              <a:t>IoT</a:t>
            </a:r>
            <a:r>
              <a:rPr lang="en-US" dirty="0" smtClean="0"/>
              <a:t> needs to support that the connectivity between a thing and the </a:t>
            </a:r>
            <a:r>
              <a:rPr lang="en-US" dirty="0" err="1" smtClean="0"/>
              <a:t>IoT</a:t>
            </a:r>
            <a:r>
              <a:rPr lang="en-US" dirty="0" smtClean="0"/>
              <a:t> is established based on the thing's identifier. Also, this includes that possibly heterogeneous identifiers of the different things are processed in a unified way. </a:t>
            </a:r>
          </a:p>
          <a:p>
            <a:pPr fontAlgn="base"/>
            <a:r>
              <a:rPr lang="en-US" dirty="0" smtClean="0"/>
              <a:t>– Interoperability: Interoperability needs to be ensured among heterogeneous and distributed systems for provision and consumption of a variety of information and services. 6 Rec. ITU-T Y.2060 (06/2012) </a:t>
            </a:r>
          </a:p>
          <a:p>
            <a:pPr fontAlgn="base"/>
            <a:r>
              <a:rPr lang="en-US" dirty="0" smtClean="0"/>
              <a:t>– Autonomic networking: Autonomic networking (including self-management, self-configuring, self-healing, self-optimizing and self-protecting techniques and/or mechanisms) needs to be supported in the networking control functions of the </a:t>
            </a:r>
            <a:r>
              <a:rPr lang="en-US" dirty="0" err="1" smtClean="0"/>
              <a:t>IoT</a:t>
            </a:r>
            <a:r>
              <a:rPr lang="en-US" dirty="0" smtClean="0"/>
              <a:t>, in order to adapt to different application domains, different communication environments and large numbers and types of devices. </a:t>
            </a:r>
          </a:p>
          <a:p>
            <a:pPr fontAlgn="base"/>
            <a:r>
              <a:rPr lang="en-US" dirty="0" smtClean="0"/>
              <a:t>– Autonomic services provisioning: The services need to be able to be provided by capturing, communicating and processing automatically the data of things based on the rules configured by operators or customized by subscribers. Autonomic services may depend on the techniques of automatic data fusion and data mining. </a:t>
            </a:r>
          </a:p>
          <a:p>
            <a:pPr fontAlgn="base"/>
            <a:r>
              <a:rPr lang="en-US" dirty="0" smtClean="0"/>
              <a:t>– Location-based capabilities: Location-based capabilities need to be supported in the </a:t>
            </a:r>
            <a:r>
              <a:rPr lang="en-US" dirty="0" err="1" smtClean="0"/>
              <a:t>IoT</a:t>
            </a:r>
            <a:r>
              <a:rPr lang="en-US" dirty="0" smtClean="0"/>
              <a:t>. Something-related communications and services will depend on the location information of things and/or users. It is needed to sense and track the location information automatically. Location-based communications and services may be constrained by laws and regulations, and should comply with security requirements. </a:t>
            </a:r>
          </a:p>
          <a:p>
            <a:pPr fontAlgn="base"/>
            <a:r>
              <a:rPr lang="en-US" dirty="0" smtClean="0"/>
              <a:t>– Security: In the </a:t>
            </a:r>
            <a:r>
              <a:rPr lang="en-US" dirty="0" err="1" smtClean="0"/>
              <a:t>IoT</a:t>
            </a:r>
            <a:r>
              <a:rPr lang="en-US" dirty="0" smtClean="0"/>
              <a:t>, every 'thing' is connected which results in significant security threats, such as threats towards confidentiality, authenticity and integrity of both data and services. A critical example of security requirements is the need to integrate different security policies and techniques related to the variety of devices and user networks in the </a:t>
            </a:r>
            <a:r>
              <a:rPr lang="en-US" dirty="0" err="1" smtClean="0"/>
              <a:t>IoT</a:t>
            </a:r>
            <a:r>
              <a:rPr lang="en-US" dirty="0" smtClean="0"/>
              <a:t>. </a:t>
            </a:r>
          </a:p>
          <a:p>
            <a:pPr fontAlgn="base"/>
            <a:r>
              <a:rPr lang="en-US" dirty="0" smtClean="0"/>
              <a:t>– Privacy protection: Privacy protection needs to be supported in the </a:t>
            </a:r>
            <a:r>
              <a:rPr lang="en-US" dirty="0" err="1" smtClean="0"/>
              <a:t>IoT</a:t>
            </a:r>
            <a:r>
              <a:rPr lang="en-US" dirty="0" smtClean="0"/>
              <a:t>. Many things have their owners and users. Sensed data of things may contain private information concerning their owners or users. The </a:t>
            </a:r>
            <a:r>
              <a:rPr lang="en-US" dirty="0" err="1" smtClean="0"/>
              <a:t>IoT</a:t>
            </a:r>
            <a:r>
              <a:rPr lang="en-US" dirty="0" smtClean="0"/>
              <a:t> needs to support privacy protection during data transmission, aggregation, storage, mining and processing. Privacy protection should not set a barrier to data source authentication. – High quality and highly secure human body related services: High quality and highly secure human body related services needs to be supported in the </a:t>
            </a:r>
            <a:r>
              <a:rPr lang="en-US" dirty="0" err="1" smtClean="0"/>
              <a:t>IoT</a:t>
            </a:r>
            <a:r>
              <a:rPr lang="en-US" dirty="0" smtClean="0"/>
              <a:t>. Different countries have different laws and regulations on these services. NOTE </a:t>
            </a:r>
          </a:p>
          <a:p>
            <a:pPr fontAlgn="base"/>
            <a:r>
              <a:rPr lang="en-US" dirty="0" smtClean="0"/>
              <a:t>– Human body related services refer to the services provided by capturing, communicating and processing the data related to human static features and dynamic </a:t>
            </a:r>
            <a:r>
              <a:rPr lang="en-US" dirty="0" err="1" smtClean="0"/>
              <a:t>behaviour</a:t>
            </a:r>
            <a:r>
              <a:rPr lang="en-US" dirty="0" smtClean="0"/>
              <a:t> with or without human intervention. </a:t>
            </a:r>
          </a:p>
          <a:p>
            <a:pPr fontAlgn="base"/>
            <a:r>
              <a:rPr lang="en-US" dirty="0" smtClean="0"/>
              <a:t>– Plug and play: Plug and play capability needs to be supported in the </a:t>
            </a:r>
            <a:r>
              <a:rPr lang="en-US" dirty="0" err="1" smtClean="0"/>
              <a:t>IoT</a:t>
            </a:r>
            <a:r>
              <a:rPr lang="en-US" dirty="0" smtClean="0"/>
              <a:t> in order to enable on-the-fly generation, composition or the acquiring of semantic-based configurations for seamless integration and cooperation of interconnected things with applications, and responsiveness to application requirements. </a:t>
            </a:r>
          </a:p>
          <a:p>
            <a:pPr fontAlgn="base"/>
            <a:r>
              <a:rPr lang="en-US" dirty="0" smtClean="0"/>
              <a:t>– Manageability: Manageability needs to be supported in the </a:t>
            </a:r>
            <a:r>
              <a:rPr lang="en-US" dirty="0" err="1" smtClean="0"/>
              <a:t>IoT</a:t>
            </a:r>
            <a:r>
              <a:rPr lang="en-US" dirty="0" smtClean="0"/>
              <a:t> in order to ensure normal network operations. </a:t>
            </a:r>
            <a:r>
              <a:rPr lang="en-US" dirty="0" err="1" smtClean="0"/>
              <a:t>IoT</a:t>
            </a:r>
            <a:r>
              <a:rPr lang="en-US" dirty="0" smtClean="0"/>
              <a:t> applications usually work automatically without the participation of people, but their whole operation process should be manageable by the relevant parties. </a:t>
            </a:r>
            <a:endParaRPr lang="en-US" dirty="0"/>
          </a:p>
        </p:txBody>
      </p:sp>
      <p:sp>
        <p:nvSpPr>
          <p:cNvPr id="4" name="Slide Number Placeholder 3"/>
          <p:cNvSpPr>
            <a:spLocks noGrp="1"/>
          </p:cNvSpPr>
          <p:nvPr>
            <p:ph type="sldNum" sz="quarter" idx="10"/>
          </p:nvPr>
        </p:nvSpPr>
        <p:spPr/>
        <p:txBody>
          <a:bodyPr/>
          <a:lstStyle/>
          <a:p>
            <a:fld id="{626076F9-822F-8443-B319-1D1BAFD58F28}" type="slidenum">
              <a:rPr lang="en-US" smtClean="0"/>
              <a:pPr/>
              <a:t>4</a:t>
            </a:fld>
            <a:endParaRPr lang="en-US"/>
          </a:p>
        </p:txBody>
      </p:sp>
    </p:spTree>
    <p:extLst>
      <p:ext uri="{BB962C8B-B14F-4D97-AF65-F5344CB8AC3E}">
        <p14:creationId xmlns:p14="http://schemas.microsoft.com/office/powerpoint/2010/main" val="212980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err="1" smtClean="0"/>
              <a:t>IoT</a:t>
            </a:r>
            <a:r>
              <a:rPr lang="en-US" b="1" dirty="0" smtClean="0"/>
              <a:t> </a:t>
            </a:r>
            <a:r>
              <a:rPr lang="en-US" b="0" dirty="0" smtClean="0"/>
              <a:t>is a </a:t>
            </a:r>
            <a:r>
              <a:rPr lang="en-US" sz="1200" b="0" dirty="0" smtClean="0"/>
              <a:t>technology network, including sensors, machines, and other devices, that is connected to the internet and communicates massive amounts of data from machine to machine (M2M), enabling more efficiency and better real time decisions on a scalable basis.</a:t>
            </a:r>
            <a:endParaRPr lang="en-US" b="1" dirty="0" smtClean="0"/>
          </a:p>
          <a:p>
            <a:pPr fontAlgn="base"/>
            <a:endParaRPr lang="en-US" b="1" dirty="0" smtClean="0"/>
          </a:p>
        </p:txBody>
      </p:sp>
      <p:sp>
        <p:nvSpPr>
          <p:cNvPr id="4" name="Slide Number Placeholder 3"/>
          <p:cNvSpPr>
            <a:spLocks noGrp="1"/>
          </p:cNvSpPr>
          <p:nvPr>
            <p:ph type="sldNum" sz="quarter" idx="10"/>
          </p:nvPr>
        </p:nvSpPr>
        <p:spPr/>
        <p:txBody>
          <a:bodyPr/>
          <a:lstStyle/>
          <a:p>
            <a:fld id="{626076F9-822F-8443-B319-1D1BAFD58F28}" type="slidenum">
              <a:rPr lang="en-US" smtClean="0"/>
              <a:pPr/>
              <a:t>8</a:t>
            </a:fld>
            <a:endParaRPr lang="en-US"/>
          </a:p>
        </p:txBody>
      </p:sp>
    </p:spTree>
    <p:extLst>
      <p:ext uri="{BB962C8B-B14F-4D97-AF65-F5344CB8AC3E}">
        <p14:creationId xmlns:p14="http://schemas.microsoft.com/office/powerpoint/2010/main" val="261575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9E03CF2-A1E2-4DD3-9D63-9EA8498CA1C5}" type="datetimeFigureOut">
              <a:rPr lang="en-IN" smtClean="0"/>
              <a:t>06-08-2019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256656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E03CF2-A1E2-4DD3-9D63-9EA8498CA1C5}" type="datetimeFigureOut">
              <a:rPr lang="en-IN" smtClean="0"/>
              <a:t>06-08-2019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369611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E03CF2-A1E2-4DD3-9D63-9EA8498CA1C5}" type="datetimeFigureOut">
              <a:rPr lang="en-IN" smtClean="0"/>
              <a:t>06-08-2019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373373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9E03CF2-A1E2-4DD3-9D63-9EA8498CA1C5}" type="datetimeFigureOut">
              <a:rPr lang="en-IN" smtClean="0"/>
              <a:t>06-08-2019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125618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E03CF2-A1E2-4DD3-9D63-9EA8498CA1C5}" type="datetimeFigureOut">
              <a:rPr lang="en-IN" smtClean="0"/>
              <a:t>06-08-2019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70350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9E03CF2-A1E2-4DD3-9D63-9EA8498CA1C5}" type="datetimeFigureOut">
              <a:rPr lang="en-IN" smtClean="0"/>
              <a:t>06-08-2019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355933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9E03CF2-A1E2-4DD3-9D63-9EA8498CA1C5}" type="datetimeFigureOut">
              <a:rPr lang="en-IN" smtClean="0"/>
              <a:t>06-08-2019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16691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9E03CF2-A1E2-4DD3-9D63-9EA8498CA1C5}" type="datetimeFigureOut">
              <a:rPr lang="en-IN" smtClean="0"/>
              <a:t>06-08-2019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337545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E03CF2-A1E2-4DD3-9D63-9EA8498CA1C5}" type="datetimeFigureOut">
              <a:rPr lang="en-IN" smtClean="0"/>
              <a:t>06-08-2019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389478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E03CF2-A1E2-4DD3-9D63-9EA8498CA1C5}" type="datetimeFigureOut">
              <a:rPr lang="en-IN" smtClean="0"/>
              <a:t>06-08-2019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21800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E03CF2-A1E2-4DD3-9D63-9EA8498CA1C5}" type="datetimeFigureOut">
              <a:rPr lang="en-IN" smtClean="0"/>
              <a:t>06-08-2019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6FDAD3-93A9-405B-9BBA-968B8621110E}" type="slidenum">
              <a:rPr lang="en-IN" smtClean="0"/>
              <a:t>‹#›</a:t>
            </a:fld>
            <a:endParaRPr lang="en-IN"/>
          </a:p>
        </p:txBody>
      </p:sp>
    </p:spTree>
    <p:extLst>
      <p:ext uri="{BB962C8B-B14F-4D97-AF65-F5344CB8AC3E}">
        <p14:creationId xmlns:p14="http://schemas.microsoft.com/office/powerpoint/2010/main" val="132591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03CF2-A1E2-4DD3-9D63-9EA8498CA1C5}" type="datetimeFigureOut">
              <a:rPr lang="en-IN" smtClean="0"/>
              <a:t>06-08-2019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FDAD3-93A9-405B-9BBA-968B8621110E}" type="slidenum">
              <a:rPr lang="en-IN" smtClean="0"/>
              <a:t>‹#›</a:t>
            </a:fld>
            <a:endParaRPr lang="en-IN"/>
          </a:p>
        </p:txBody>
      </p:sp>
    </p:spTree>
    <p:extLst>
      <p:ext uri="{BB962C8B-B14F-4D97-AF65-F5344CB8AC3E}">
        <p14:creationId xmlns:p14="http://schemas.microsoft.com/office/powerpoint/2010/main" val="1467614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elprocus.com/mini-embedded-systems-projects-idea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elprocus.com/communication-protocol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elprocus.com/how-does-bluetooth-work/"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hyperlink" Target="https://www.elprocus.com/home-automation-systems-application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chopedia.com/definition/2977/smartphone" TargetMode="External"/><Relationship Id="rId2" Type="http://schemas.openxmlformats.org/officeDocument/2006/relationships/hyperlink" Target="https://www.techopedia.com/definition/23586/mobile-device" TargetMode="External"/><Relationship Id="rId1" Type="http://schemas.openxmlformats.org/officeDocument/2006/relationships/slideLayout" Target="../slideLayouts/slideLayout2.xml"/><Relationship Id="rId4" Type="http://schemas.openxmlformats.org/officeDocument/2006/relationships/hyperlink" Target="https://www.techopedia.com/definition/5079/personal-area-network-pa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IoT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79557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a:bodyPr>
          <a:lstStyle/>
          <a:p>
            <a:pPr algn="just">
              <a:lnSpc>
                <a:spcPct val="150000"/>
              </a:lnSpc>
              <a:buNone/>
            </a:pPr>
            <a:r>
              <a:rPr lang="en-IN" dirty="0" smtClean="0"/>
              <a:t>	</a:t>
            </a:r>
          </a:p>
          <a:p>
            <a:pPr algn="just">
              <a:lnSpc>
                <a:spcPct val="150000"/>
              </a:lnSpc>
              <a:buNone/>
            </a:pPr>
            <a:r>
              <a:rPr lang="en-IN" dirty="0" smtClean="0"/>
              <a:t>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10</a:t>
            </a:fld>
            <a:endParaRPr lang="en-IN"/>
          </a:p>
        </p:txBody>
      </p:sp>
    </p:spTree>
    <p:extLst>
      <p:ext uri="{BB962C8B-B14F-4D97-AF65-F5344CB8AC3E}">
        <p14:creationId xmlns:p14="http://schemas.microsoft.com/office/powerpoint/2010/main" val="31213527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1495425"/>
            <a:ext cx="51339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01642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507288" cy="6696744"/>
          </a:xfrm>
        </p:spPr>
        <p:txBody>
          <a:bodyPr>
            <a:noAutofit/>
          </a:bodyPr>
          <a:lstStyle/>
          <a:p>
            <a:pPr marL="0" indent="0">
              <a:buNone/>
            </a:pPr>
            <a:endParaRPr lang="en-US" sz="2000" dirty="0"/>
          </a:p>
          <a:p>
            <a:pPr marL="0" indent="0">
              <a:buNone/>
            </a:pPr>
            <a:r>
              <a:rPr lang="en-US" sz="2000" dirty="0" smtClean="0"/>
              <a:t>#</a:t>
            </a:r>
            <a:r>
              <a:rPr lang="en-US" sz="2000" dirty="0"/>
              <a:t>include &lt;</a:t>
            </a:r>
            <a:r>
              <a:rPr lang="en-US" sz="2000" dirty="0" err="1"/>
              <a:t>dht.h</a:t>
            </a:r>
            <a:r>
              <a:rPr lang="en-US" sz="2000" dirty="0"/>
              <a:t>&gt;</a:t>
            </a:r>
            <a:endParaRPr lang="en-IN" sz="2000" dirty="0"/>
          </a:p>
          <a:p>
            <a:pPr marL="0" indent="0">
              <a:buNone/>
            </a:pPr>
            <a:r>
              <a:rPr lang="en-US" sz="2000" dirty="0"/>
              <a:t>  </a:t>
            </a:r>
            <a:endParaRPr lang="en-IN" sz="2000" dirty="0"/>
          </a:p>
          <a:p>
            <a:pPr marL="0" indent="0">
              <a:buNone/>
            </a:pPr>
            <a:r>
              <a:rPr lang="en-US" sz="2000" dirty="0"/>
              <a:t>#define </a:t>
            </a:r>
            <a:r>
              <a:rPr lang="en-US" sz="2000" dirty="0" err="1"/>
              <a:t>dht_apin</a:t>
            </a:r>
            <a:r>
              <a:rPr lang="en-US" sz="2000" dirty="0"/>
              <a:t> A0 // Analog Pin sensor is connected to</a:t>
            </a:r>
            <a:endParaRPr lang="en-IN" sz="2000" dirty="0"/>
          </a:p>
          <a:p>
            <a:pPr marL="0" indent="0">
              <a:buNone/>
            </a:pPr>
            <a:r>
              <a:rPr lang="en-US" sz="2000" dirty="0"/>
              <a:t> </a:t>
            </a:r>
            <a:endParaRPr lang="en-IN" sz="2000" dirty="0"/>
          </a:p>
          <a:p>
            <a:pPr marL="0" indent="0">
              <a:buNone/>
            </a:pPr>
            <a:r>
              <a:rPr lang="en-US" sz="2000" dirty="0" smtClean="0"/>
              <a:t> </a:t>
            </a:r>
            <a:r>
              <a:rPr lang="en-US" sz="2000" dirty="0" err="1" smtClean="0"/>
              <a:t>DHTesp</a:t>
            </a:r>
            <a:r>
              <a:rPr lang="en-US" sz="2000" dirty="0" smtClean="0"/>
              <a:t> </a:t>
            </a:r>
            <a:r>
              <a:rPr lang="en-US" sz="2000" dirty="0" err="1" smtClean="0"/>
              <a:t>dht</a:t>
            </a:r>
            <a:r>
              <a:rPr lang="en-US" sz="2000" dirty="0" smtClean="0"/>
              <a:t>;</a:t>
            </a:r>
            <a:endParaRPr lang="en-IN" sz="2000" dirty="0"/>
          </a:p>
          <a:p>
            <a:pPr marL="0" indent="0">
              <a:buNone/>
            </a:pPr>
            <a:r>
              <a:rPr lang="en-US" sz="2000" dirty="0"/>
              <a:t> </a:t>
            </a:r>
            <a:endParaRPr lang="en-IN" sz="2000" dirty="0"/>
          </a:p>
          <a:p>
            <a:pPr marL="0" indent="0">
              <a:buNone/>
            </a:pPr>
            <a:r>
              <a:rPr lang="en-US" sz="2000" dirty="0"/>
              <a:t>void setup(){</a:t>
            </a:r>
            <a:endParaRPr lang="en-IN" sz="2000" dirty="0"/>
          </a:p>
          <a:p>
            <a:pPr marL="0" indent="0">
              <a:buNone/>
            </a:pPr>
            <a:r>
              <a:rPr lang="en-US" sz="2000" dirty="0"/>
              <a:t> </a:t>
            </a:r>
            <a:endParaRPr lang="en-IN" sz="2000" dirty="0"/>
          </a:p>
          <a:p>
            <a:pPr marL="0" indent="0">
              <a:buNone/>
            </a:pPr>
            <a:r>
              <a:rPr lang="en-US" sz="2000" dirty="0"/>
              <a:t>  </a:t>
            </a:r>
            <a:r>
              <a:rPr lang="en-US" sz="2000" dirty="0" err="1"/>
              <a:t>Serial.begin</a:t>
            </a:r>
            <a:r>
              <a:rPr lang="en-US" sz="2000" dirty="0"/>
              <a:t>(9600);</a:t>
            </a:r>
            <a:endParaRPr lang="en-IN" sz="2000" dirty="0"/>
          </a:p>
          <a:p>
            <a:pPr marL="0" indent="0">
              <a:buNone/>
            </a:pPr>
            <a:r>
              <a:rPr lang="en-US" sz="2000" dirty="0"/>
              <a:t>  delay(500);//Delay to let system boot</a:t>
            </a:r>
            <a:endParaRPr lang="en-IN" sz="2000" dirty="0"/>
          </a:p>
          <a:p>
            <a:pPr marL="0" indent="0">
              <a:buNone/>
            </a:pPr>
            <a:r>
              <a:rPr lang="en-US" sz="2000" dirty="0"/>
              <a:t>  </a:t>
            </a:r>
            <a:r>
              <a:rPr lang="en-US" sz="2000" dirty="0" err="1"/>
              <a:t>Serial.println</a:t>
            </a:r>
            <a:r>
              <a:rPr lang="en-US" sz="2000" dirty="0"/>
              <a:t>("DHT11 Humidity &amp; temperature Sensor\n\n");</a:t>
            </a:r>
            <a:endParaRPr lang="en-IN" sz="2000" dirty="0"/>
          </a:p>
          <a:p>
            <a:pPr marL="0" indent="0">
              <a:buNone/>
            </a:pPr>
            <a:r>
              <a:rPr lang="en-US" sz="2000" dirty="0"/>
              <a:t>  delay(1000);//Wait before accessing Sensor</a:t>
            </a:r>
            <a:endParaRPr lang="en-IN" sz="2000" dirty="0"/>
          </a:p>
          <a:p>
            <a:pPr marL="0" indent="0">
              <a:buNone/>
            </a:pPr>
            <a:r>
              <a:rPr lang="en-US" sz="2000" dirty="0"/>
              <a:t> </a:t>
            </a:r>
            <a:r>
              <a:rPr lang="en-US" sz="2000" dirty="0" err="1" smtClean="0"/>
              <a:t>dht.setup</a:t>
            </a:r>
            <a:r>
              <a:rPr lang="en-US" sz="2000" dirty="0" smtClean="0"/>
              <a:t>(</a:t>
            </a:r>
            <a:r>
              <a:rPr lang="en-US" sz="2000" dirty="0" err="1" smtClean="0"/>
              <a:t>dht_apin,DHTesp</a:t>
            </a:r>
            <a:r>
              <a:rPr lang="en-US" sz="2000" dirty="0" smtClean="0"/>
              <a:t>:: DHT11);</a:t>
            </a:r>
            <a:endParaRPr lang="en-IN" sz="2000" dirty="0"/>
          </a:p>
          <a:p>
            <a:pPr marL="0" indent="0">
              <a:buNone/>
            </a:pPr>
            <a:r>
              <a:rPr lang="en-US" sz="2000" dirty="0"/>
              <a:t>}//end "setup()"</a:t>
            </a:r>
            <a:endParaRPr lang="en-IN" sz="2000" dirty="0"/>
          </a:p>
          <a:p>
            <a:pPr marL="0" indent="0">
              <a:buNone/>
            </a:pPr>
            <a:r>
              <a:rPr lang="en-US" sz="2000" dirty="0"/>
              <a:t> </a:t>
            </a:r>
            <a:endParaRPr lang="en-IN" sz="2000" dirty="0"/>
          </a:p>
          <a:p>
            <a:pPr marL="0" indent="0">
              <a:buNone/>
            </a:pPr>
            <a:endParaRPr lang="en-IN" sz="2000" dirty="0"/>
          </a:p>
          <a:p>
            <a:pPr marL="0" indent="0">
              <a:buNone/>
            </a:pPr>
            <a:r>
              <a:rPr lang="en-US" sz="2000" dirty="0"/>
              <a:t> </a:t>
            </a:r>
            <a:endParaRPr lang="en-IN" sz="2000" dirty="0"/>
          </a:p>
          <a:p>
            <a:pPr marL="0" indent="0">
              <a:buNone/>
            </a:pPr>
            <a:endParaRPr lang="en-IN" sz="2000" dirty="0"/>
          </a:p>
        </p:txBody>
      </p:sp>
    </p:spTree>
    <p:extLst>
      <p:ext uri="{BB962C8B-B14F-4D97-AF65-F5344CB8AC3E}">
        <p14:creationId xmlns:p14="http://schemas.microsoft.com/office/powerpoint/2010/main" val="28837545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48680"/>
            <a:ext cx="8229600" cy="4525963"/>
          </a:xfrm>
        </p:spPr>
        <p:txBody>
          <a:bodyPr>
            <a:noAutofit/>
          </a:bodyPr>
          <a:lstStyle/>
          <a:p>
            <a:pPr marL="0" indent="0">
              <a:buNone/>
            </a:pPr>
            <a:r>
              <a:rPr lang="en-US" sz="2000" dirty="0"/>
              <a:t>void loop(){</a:t>
            </a:r>
            <a:endParaRPr lang="en-IN" sz="2000" dirty="0"/>
          </a:p>
          <a:p>
            <a:pPr marL="0" indent="0">
              <a:buNone/>
            </a:pPr>
            <a:r>
              <a:rPr lang="en-US" sz="2000" dirty="0"/>
              <a:t>  //Start of Program </a:t>
            </a:r>
            <a:endParaRPr lang="en-IN" sz="2000" dirty="0"/>
          </a:p>
          <a:p>
            <a:pPr marL="0" indent="0">
              <a:buNone/>
            </a:pPr>
            <a:r>
              <a:rPr lang="en-US" sz="2000" dirty="0"/>
              <a:t> </a:t>
            </a:r>
            <a:endParaRPr lang="en-IN" sz="2000" dirty="0"/>
          </a:p>
          <a:p>
            <a:pPr marL="0" indent="0">
              <a:buNone/>
            </a:pPr>
            <a:r>
              <a:rPr lang="en-US" sz="2000" dirty="0"/>
              <a:t>    </a:t>
            </a:r>
            <a:r>
              <a:rPr lang="en-US" sz="2000" dirty="0" smtClean="0"/>
              <a:t>    </a:t>
            </a:r>
            <a:endParaRPr lang="en-IN" sz="2000" dirty="0"/>
          </a:p>
          <a:p>
            <a:pPr marL="0" indent="0">
              <a:buNone/>
            </a:pPr>
            <a:r>
              <a:rPr lang="en-US" sz="2000" dirty="0"/>
              <a:t>    </a:t>
            </a:r>
            <a:r>
              <a:rPr lang="en-US" sz="2000" dirty="0" err="1"/>
              <a:t>Serial.print</a:t>
            </a:r>
            <a:r>
              <a:rPr lang="en-US" sz="2000" dirty="0"/>
              <a:t>("Current humidity = ");</a:t>
            </a:r>
            <a:endParaRPr lang="en-IN" sz="2000" dirty="0"/>
          </a:p>
          <a:p>
            <a:pPr marL="0" indent="0">
              <a:buNone/>
            </a:pPr>
            <a:r>
              <a:rPr lang="en-US" sz="2000" dirty="0"/>
              <a:t>    </a:t>
            </a:r>
            <a:r>
              <a:rPr lang="en-US" sz="2000" dirty="0" err="1" smtClean="0"/>
              <a:t>Serial.print</a:t>
            </a:r>
            <a:r>
              <a:rPr lang="en-US" sz="2000" dirty="0" smtClean="0"/>
              <a:t>(</a:t>
            </a:r>
            <a:r>
              <a:rPr lang="en-US" sz="2000" dirty="0" err="1" smtClean="0"/>
              <a:t>DHT.getHumidity</a:t>
            </a:r>
            <a:r>
              <a:rPr lang="en-US" sz="2000" dirty="0" smtClean="0"/>
              <a:t>());</a:t>
            </a:r>
            <a:endParaRPr lang="en-IN" sz="2000" dirty="0"/>
          </a:p>
          <a:p>
            <a:pPr marL="0" indent="0">
              <a:buNone/>
            </a:pPr>
            <a:r>
              <a:rPr lang="en-US" sz="2000" dirty="0"/>
              <a:t>    </a:t>
            </a:r>
            <a:r>
              <a:rPr lang="en-US" sz="2000" dirty="0" err="1"/>
              <a:t>Serial.print</a:t>
            </a:r>
            <a:r>
              <a:rPr lang="en-US" sz="2000" dirty="0"/>
              <a:t>("%  ");</a:t>
            </a:r>
            <a:endParaRPr lang="en-IN" sz="2000" dirty="0"/>
          </a:p>
          <a:p>
            <a:pPr marL="0" indent="0">
              <a:buNone/>
            </a:pPr>
            <a:r>
              <a:rPr lang="en-US" sz="2000" dirty="0"/>
              <a:t>    </a:t>
            </a:r>
            <a:r>
              <a:rPr lang="en-US" sz="2000" dirty="0" err="1"/>
              <a:t>Serial.print</a:t>
            </a:r>
            <a:r>
              <a:rPr lang="en-US" sz="2000" dirty="0"/>
              <a:t>("temperature = ");</a:t>
            </a:r>
            <a:endParaRPr lang="en-IN" sz="2000" dirty="0"/>
          </a:p>
          <a:p>
            <a:pPr marL="0" indent="0">
              <a:buNone/>
            </a:pPr>
            <a:r>
              <a:rPr lang="en-US" sz="2000" dirty="0"/>
              <a:t>    </a:t>
            </a:r>
            <a:r>
              <a:rPr lang="en-US" sz="2000" dirty="0" err="1" smtClean="0"/>
              <a:t>Serial.print</a:t>
            </a:r>
            <a:r>
              <a:rPr lang="en-US" sz="2000" dirty="0" smtClean="0"/>
              <a:t>(</a:t>
            </a:r>
            <a:r>
              <a:rPr lang="en-US" sz="2000" dirty="0" err="1" smtClean="0"/>
              <a:t>DHT.getTemperature</a:t>
            </a:r>
            <a:r>
              <a:rPr lang="en-US" sz="2000" dirty="0"/>
              <a:t>); </a:t>
            </a:r>
            <a:endParaRPr lang="en-IN" sz="2000" dirty="0"/>
          </a:p>
          <a:p>
            <a:pPr marL="0" indent="0">
              <a:buNone/>
            </a:pPr>
            <a:r>
              <a:rPr lang="en-US" sz="2000" dirty="0"/>
              <a:t>    </a:t>
            </a:r>
            <a:r>
              <a:rPr lang="en-US" sz="2000" dirty="0" err="1"/>
              <a:t>Serial.println</a:t>
            </a:r>
            <a:r>
              <a:rPr lang="en-US" sz="2000" dirty="0"/>
              <a:t>("C  ");</a:t>
            </a:r>
            <a:endParaRPr lang="en-IN" sz="2000" dirty="0"/>
          </a:p>
          <a:p>
            <a:pPr marL="0" indent="0">
              <a:buNone/>
            </a:pPr>
            <a:r>
              <a:rPr lang="en-US" sz="2000" dirty="0"/>
              <a:t>    </a:t>
            </a:r>
            <a:endParaRPr lang="en-IN" sz="2000" dirty="0"/>
          </a:p>
          <a:p>
            <a:pPr marL="0" indent="0">
              <a:buNone/>
            </a:pPr>
            <a:r>
              <a:rPr lang="en-US" sz="2000" dirty="0"/>
              <a:t>    delay(5000);//Wait 5 seconds before accessing sensor again.</a:t>
            </a:r>
            <a:endParaRPr lang="en-IN" sz="2000" dirty="0"/>
          </a:p>
          <a:p>
            <a:pPr marL="0" indent="0">
              <a:buNone/>
            </a:pPr>
            <a:r>
              <a:rPr lang="en-US" sz="2000" dirty="0"/>
              <a:t> </a:t>
            </a:r>
            <a:endParaRPr lang="en-IN" sz="2000" dirty="0"/>
          </a:p>
          <a:p>
            <a:pPr marL="0" indent="0">
              <a:buNone/>
            </a:pPr>
            <a:r>
              <a:rPr lang="en-US" sz="2000" dirty="0" smtClean="0"/>
              <a:t>}// </a:t>
            </a:r>
            <a:r>
              <a:rPr lang="en-US" sz="2000" dirty="0"/>
              <a:t>end </a:t>
            </a:r>
            <a:r>
              <a:rPr lang="en-US" sz="2000" dirty="0" smtClean="0"/>
              <a:t>loop</a:t>
            </a:r>
            <a:endParaRPr lang="en-IN" sz="2000" dirty="0"/>
          </a:p>
        </p:txBody>
      </p:sp>
    </p:spTree>
    <p:extLst>
      <p:ext uri="{BB962C8B-B14F-4D97-AF65-F5344CB8AC3E}">
        <p14:creationId xmlns:p14="http://schemas.microsoft.com/office/powerpoint/2010/main" val="7909020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IEEE 802.15.4</a:t>
            </a:r>
            <a:endParaRPr lang="en-IN" dirty="0"/>
          </a:p>
        </p:txBody>
      </p:sp>
      <p:sp>
        <p:nvSpPr>
          <p:cNvPr id="3" name="Content Placeholder 2"/>
          <p:cNvSpPr>
            <a:spLocks noGrp="1"/>
          </p:cNvSpPr>
          <p:nvPr>
            <p:ph idx="1"/>
          </p:nvPr>
        </p:nvSpPr>
        <p:spPr/>
        <p:txBody>
          <a:bodyPr>
            <a:normAutofit fontScale="85000" lnSpcReduction="20000"/>
          </a:bodyPr>
          <a:lstStyle/>
          <a:p>
            <a:r>
              <a:rPr lang="en-IN" dirty="0"/>
              <a:t>The Institute of Electrical and Electronics Engineers (IEEE)</a:t>
            </a:r>
            <a:endParaRPr lang="en-IN" dirty="0" smtClean="0"/>
          </a:p>
          <a:p>
            <a:endParaRPr lang="en-IN" dirty="0"/>
          </a:p>
          <a:p>
            <a:r>
              <a:rPr lang="en-IN" dirty="0" smtClean="0"/>
              <a:t>802.3 </a:t>
            </a:r>
            <a:r>
              <a:rPr lang="en-IN" dirty="0"/>
              <a:t>is wired Ethernet </a:t>
            </a:r>
          </a:p>
          <a:p>
            <a:r>
              <a:rPr lang="en-IN" dirty="0" smtClean="0"/>
              <a:t>802.11 </a:t>
            </a:r>
            <a:r>
              <a:rPr lang="en-IN" dirty="0"/>
              <a:t>is for wireless LANs (WLANs), also known as Wi-Fi</a:t>
            </a:r>
            <a:r>
              <a:rPr lang="en-IN" dirty="0" smtClean="0"/>
              <a:t>.</a:t>
            </a:r>
          </a:p>
          <a:p>
            <a:r>
              <a:rPr lang="en-IN" dirty="0"/>
              <a:t>The 802.15 group of standards specifies a variety of wireless personal area networks (WPANs) for different applications. </a:t>
            </a:r>
            <a:endParaRPr lang="en-IN" dirty="0" smtClean="0"/>
          </a:p>
          <a:p>
            <a:pPr lvl="1"/>
            <a:r>
              <a:rPr lang="en-IN" dirty="0"/>
              <a:t>802.15.1 is </a:t>
            </a:r>
            <a:r>
              <a:rPr lang="en-IN" dirty="0" smtClean="0"/>
              <a:t>Bluetooth</a:t>
            </a:r>
          </a:p>
          <a:p>
            <a:pPr lvl="1"/>
            <a:r>
              <a:rPr lang="en-IN" dirty="0"/>
              <a:t>The 802.15.4 category is </a:t>
            </a:r>
            <a:r>
              <a:rPr lang="en-IN" dirty="0" smtClean="0"/>
              <a:t> the standard </a:t>
            </a:r>
            <a:r>
              <a:rPr lang="en-IN" dirty="0"/>
              <a:t>for low-data-rate WPANs.</a:t>
            </a:r>
          </a:p>
        </p:txBody>
      </p:sp>
    </p:spTree>
    <p:extLst>
      <p:ext uri="{BB962C8B-B14F-4D97-AF65-F5344CB8AC3E}">
        <p14:creationId xmlns:p14="http://schemas.microsoft.com/office/powerpoint/2010/main" val="119506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 wireless personal area network (</a:t>
            </a:r>
            <a:r>
              <a:rPr lang="en-IN" b="1" dirty="0"/>
              <a:t>WPAN</a:t>
            </a:r>
            <a:r>
              <a:rPr lang="en-IN" dirty="0"/>
              <a:t>) is a personal, short distance area wireless network for interconnecting devices </a:t>
            </a:r>
            <a:r>
              <a:rPr lang="en-IN" dirty="0" err="1"/>
              <a:t>centered</a:t>
            </a:r>
            <a:r>
              <a:rPr lang="en-IN" dirty="0"/>
              <a:t> around an individual person's workspace. </a:t>
            </a:r>
            <a:endParaRPr lang="en-IN" dirty="0" smtClean="0"/>
          </a:p>
          <a:p>
            <a:endParaRPr lang="en-IN" dirty="0"/>
          </a:p>
        </p:txBody>
      </p:sp>
    </p:spTree>
    <p:extLst>
      <p:ext uri="{BB962C8B-B14F-4D97-AF65-F5344CB8AC3E}">
        <p14:creationId xmlns:p14="http://schemas.microsoft.com/office/powerpoint/2010/main" val="3684778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Zig</a:t>
            </a:r>
            <a:r>
              <a:rPr lang="en-IN" dirty="0" err="1"/>
              <a:t>B</a:t>
            </a:r>
            <a:r>
              <a:rPr lang="en-IN" dirty="0" err="1" smtClean="0"/>
              <a:t>ee</a:t>
            </a:r>
            <a:endParaRPr lang="en-IN" dirty="0"/>
          </a:p>
        </p:txBody>
      </p:sp>
      <p:sp>
        <p:nvSpPr>
          <p:cNvPr id="3" name="Content Placeholder 2"/>
          <p:cNvSpPr>
            <a:spLocks noGrp="1"/>
          </p:cNvSpPr>
          <p:nvPr>
            <p:ph idx="1"/>
          </p:nvPr>
        </p:nvSpPr>
        <p:spPr/>
        <p:txBody>
          <a:bodyPr/>
          <a:lstStyle/>
          <a:p>
            <a:r>
              <a:rPr lang="en-IN" b="1" dirty="0"/>
              <a:t>low power, low data rate supporting wireless networking standard</a:t>
            </a:r>
            <a:r>
              <a:rPr lang="en-IN" dirty="0"/>
              <a:t>, which is basically used for two-way communication between sensors and control system. </a:t>
            </a:r>
          </a:p>
          <a:p>
            <a:endParaRPr lang="en-IN" dirty="0"/>
          </a:p>
          <a:p>
            <a:r>
              <a:rPr lang="en-IN" dirty="0"/>
              <a:t>covering range </a:t>
            </a:r>
            <a:r>
              <a:rPr lang="en-IN" dirty="0" smtClean="0"/>
              <a:t>:  </a:t>
            </a:r>
            <a:r>
              <a:rPr lang="en-IN" dirty="0"/>
              <a:t>10 to 100 meters.</a:t>
            </a:r>
          </a:p>
        </p:txBody>
      </p:sp>
    </p:spTree>
    <p:extLst>
      <p:ext uri="{BB962C8B-B14F-4D97-AF65-F5344CB8AC3E}">
        <p14:creationId xmlns:p14="http://schemas.microsoft.com/office/powerpoint/2010/main" val="20618617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Bluetooth and Wi-Fi are high data rate communications standard supporting transfer of complex structure like media, software </a:t>
            </a:r>
            <a:r>
              <a:rPr lang="en-IN" dirty="0" err="1" smtClean="0"/>
              <a:t>etc</a:t>
            </a:r>
            <a:endParaRPr lang="en-IN" dirty="0" smtClean="0"/>
          </a:p>
          <a:p>
            <a:endParaRPr lang="en-IN" dirty="0"/>
          </a:p>
          <a:p>
            <a:r>
              <a:rPr lang="en-IN" dirty="0" err="1"/>
              <a:t>ZigBee</a:t>
            </a:r>
            <a:r>
              <a:rPr lang="en-IN" dirty="0"/>
              <a:t> Technology supports transfer of simple data like that from sensors. It supports low data rate of about 250 kbps.</a:t>
            </a:r>
          </a:p>
        </p:txBody>
      </p:sp>
    </p:spTree>
    <p:extLst>
      <p:ext uri="{BB962C8B-B14F-4D97-AF65-F5344CB8AC3E}">
        <p14:creationId xmlns:p14="http://schemas.microsoft.com/office/powerpoint/2010/main" val="9119996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8"/>
            <a:ext cx="6817246" cy="445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982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Zigbee</a:t>
            </a:r>
            <a:r>
              <a:rPr lang="en-IN" dirty="0"/>
              <a:t> system structure consists of three different types of devices such as </a:t>
            </a:r>
            <a:r>
              <a:rPr lang="en-IN" dirty="0" err="1"/>
              <a:t>Zigbee</a:t>
            </a:r>
            <a:r>
              <a:rPr lang="en-IN" dirty="0"/>
              <a:t> coordinator, Router and End device</a:t>
            </a:r>
            <a:r>
              <a:rPr lang="en-IN" dirty="0" smtClean="0"/>
              <a:t>.</a:t>
            </a:r>
          </a:p>
          <a:p>
            <a:endParaRPr lang="en-IN" dirty="0"/>
          </a:p>
          <a:p>
            <a:r>
              <a:rPr lang="en-IN" dirty="0"/>
              <a:t>Every </a:t>
            </a:r>
            <a:r>
              <a:rPr lang="en-IN" dirty="0" err="1"/>
              <a:t>Zigbee</a:t>
            </a:r>
            <a:r>
              <a:rPr lang="en-IN" dirty="0"/>
              <a:t> network must consist of at least one coordinator which acts as a root and bridge of the network. </a:t>
            </a:r>
          </a:p>
        </p:txBody>
      </p:sp>
    </p:spTree>
    <p:extLst>
      <p:ext uri="{BB962C8B-B14F-4D97-AF65-F5344CB8AC3E}">
        <p14:creationId xmlns:p14="http://schemas.microsoft.com/office/powerpoint/2010/main" val="112934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coordinator is responsible for handling and storing the information while performing </a:t>
            </a:r>
            <a:r>
              <a:rPr lang="en-IN" dirty="0" smtClean="0"/>
              <a:t>receiving </a:t>
            </a:r>
            <a:r>
              <a:rPr lang="en-IN" dirty="0"/>
              <a:t>and transmitting data operations</a:t>
            </a:r>
            <a:r>
              <a:rPr lang="en-IN" dirty="0" smtClean="0"/>
              <a:t>.</a:t>
            </a:r>
          </a:p>
          <a:p>
            <a:endParaRPr lang="en-IN" dirty="0"/>
          </a:p>
          <a:p>
            <a:r>
              <a:rPr lang="en-IN" dirty="0" err="1"/>
              <a:t>Zigbee</a:t>
            </a:r>
            <a:r>
              <a:rPr lang="en-IN" dirty="0"/>
              <a:t> routers act as intermediary devices that permit data to pass to and fro through them to other devices.</a:t>
            </a:r>
          </a:p>
        </p:txBody>
      </p:sp>
    </p:spTree>
    <p:extLst>
      <p:ext uri="{BB962C8B-B14F-4D97-AF65-F5344CB8AC3E}">
        <p14:creationId xmlns:p14="http://schemas.microsoft.com/office/powerpoint/2010/main" val="773263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dirty="0" smtClean="0"/>
              <a:t>Criticisms and Controversies of </a:t>
            </a:r>
            <a:r>
              <a:rPr lang="en-IN" sz="3600" b="1" dirty="0" err="1" smtClean="0"/>
              <a:t>IoT</a:t>
            </a:r>
            <a:endParaRPr lang="en-IN" sz="3600" b="1" dirty="0"/>
          </a:p>
        </p:txBody>
      </p:sp>
      <p:sp>
        <p:nvSpPr>
          <p:cNvPr id="3" name="Content Placeholder 2"/>
          <p:cNvSpPr>
            <a:spLocks noGrp="1"/>
          </p:cNvSpPr>
          <p:nvPr>
            <p:ph idx="1"/>
          </p:nvPr>
        </p:nvSpPr>
        <p:spPr>
          <a:xfrm>
            <a:off x="428596" y="1285860"/>
            <a:ext cx="8229600" cy="5429288"/>
          </a:xfrm>
        </p:spPr>
        <p:txBody>
          <a:bodyPr>
            <a:normAutofit/>
          </a:bodyPr>
          <a:lstStyle/>
          <a:p>
            <a:pPr algn="just">
              <a:buNone/>
            </a:pPr>
            <a:r>
              <a:rPr lang="en-IN" sz="2800" dirty="0" smtClean="0"/>
              <a:t>		</a:t>
            </a:r>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p:txBody>
      </p:sp>
      <p:sp>
        <p:nvSpPr>
          <p:cNvPr id="4" name="Slide Number Placeholder 3"/>
          <p:cNvSpPr>
            <a:spLocks noGrp="1"/>
          </p:cNvSpPr>
          <p:nvPr>
            <p:ph type="sldNum" sz="quarter" idx="12"/>
          </p:nvPr>
        </p:nvSpPr>
        <p:spPr/>
        <p:txBody>
          <a:bodyPr/>
          <a:lstStyle/>
          <a:p>
            <a:fld id="{7933DF99-38B8-4278-ABAE-40A957E9C799}" type="slidenum">
              <a:rPr lang="en-IN" smtClean="0"/>
              <a:pPr/>
              <a:t>11</a:t>
            </a:fld>
            <a:endParaRPr lang="en-IN"/>
          </a:p>
        </p:txBody>
      </p:sp>
    </p:spTree>
    <p:extLst>
      <p:ext uri="{BB962C8B-B14F-4D97-AF65-F5344CB8AC3E}">
        <p14:creationId xmlns:p14="http://schemas.microsoft.com/office/powerpoint/2010/main" val="31367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Bluetooth low energy</a:t>
            </a:r>
            <a:endParaRPr lang="en-IN" dirty="0"/>
          </a:p>
        </p:txBody>
      </p:sp>
      <p:sp>
        <p:nvSpPr>
          <p:cNvPr id="3" name="Content Placeholder 2"/>
          <p:cNvSpPr>
            <a:spLocks noGrp="1"/>
          </p:cNvSpPr>
          <p:nvPr>
            <p:ph idx="1"/>
          </p:nvPr>
        </p:nvSpPr>
        <p:spPr/>
        <p:txBody>
          <a:bodyPr/>
          <a:lstStyle/>
          <a:p>
            <a:r>
              <a:rPr lang="en-IN" dirty="0"/>
              <a:t>Transferring small amounts of data between nearby devices.</a:t>
            </a:r>
          </a:p>
          <a:p>
            <a:r>
              <a:rPr lang="en-IN" dirty="0"/>
              <a:t>Interacting with proximity </a:t>
            </a:r>
            <a:r>
              <a:rPr lang="en-IN" dirty="0" smtClean="0"/>
              <a:t>sensors</a:t>
            </a:r>
          </a:p>
          <a:p>
            <a:r>
              <a:rPr lang="en-IN" dirty="0"/>
              <a:t>lower power consumption</a:t>
            </a:r>
          </a:p>
        </p:txBody>
      </p:sp>
    </p:spTree>
    <p:extLst>
      <p:ext uri="{BB962C8B-B14F-4D97-AF65-F5344CB8AC3E}">
        <p14:creationId xmlns:p14="http://schemas.microsoft.com/office/powerpoint/2010/main" val="31131279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Z wave</a:t>
            </a:r>
            <a:endParaRPr lang="en-IN" dirty="0"/>
          </a:p>
        </p:txBody>
      </p:sp>
      <p:sp>
        <p:nvSpPr>
          <p:cNvPr id="3" name="Content Placeholder 2"/>
          <p:cNvSpPr>
            <a:spLocks noGrp="1"/>
          </p:cNvSpPr>
          <p:nvPr>
            <p:ph idx="1"/>
          </p:nvPr>
        </p:nvSpPr>
        <p:spPr/>
        <p:txBody>
          <a:bodyPr>
            <a:normAutofit lnSpcReduction="10000"/>
          </a:bodyPr>
          <a:lstStyle/>
          <a:p>
            <a:r>
              <a:rPr lang="en-IN" dirty="0"/>
              <a:t>Z-Wave is a wireless communication protocol used primarily in smart home networks</a:t>
            </a:r>
            <a:r>
              <a:rPr lang="en-IN" dirty="0" smtClean="0"/>
              <a:t>,</a:t>
            </a:r>
          </a:p>
          <a:p>
            <a:r>
              <a:rPr lang="en-IN" dirty="0"/>
              <a:t>With two-way communication through mesh networking and message acknowledgment, the Z-Wave protocol helps alleviate power issues and brings low-cost wireless connectivity to home automation, offering a lower-power alternative to Wi-Fi and a longer-range alternative to Bluetooth.</a:t>
            </a:r>
          </a:p>
        </p:txBody>
      </p:sp>
    </p:spTree>
    <p:extLst>
      <p:ext uri="{BB962C8B-B14F-4D97-AF65-F5344CB8AC3E}">
        <p14:creationId xmlns:p14="http://schemas.microsoft.com/office/powerpoint/2010/main" val="282536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Technology &amp; Protocols - 7 Important IoT Communication Protoc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762145" cy="406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491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IN" dirty="0" smtClean="0"/>
              <a:t>An </a:t>
            </a:r>
            <a:r>
              <a:rPr lang="en-IN" dirty="0"/>
              <a:t>actuator operates in the reverse direction of a sensor. It takes an electrical input and turns it into physical action</a:t>
            </a:r>
            <a:r>
              <a:rPr lang="en-IN" dirty="0" smtClean="0"/>
              <a:t>.</a:t>
            </a:r>
          </a:p>
          <a:p>
            <a:pPr algn="just"/>
            <a:endParaRPr lang="en-IN" dirty="0"/>
          </a:p>
          <a:p>
            <a:pPr algn="just"/>
            <a:r>
              <a:rPr lang="en-IN" dirty="0"/>
              <a:t>In a typical </a:t>
            </a:r>
            <a:r>
              <a:rPr lang="en-IN" dirty="0" err="1"/>
              <a:t>IoT</a:t>
            </a:r>
            <a:r>
              <a:rPr lang="en-IN" dirty="0"/>
              <a:t> system, a sensor may collect information and route to a control </a:t>
            </a:r>
            <a:r>
              <a:rPr lang="en-IN" dirty="0" err="1"/>
              <a:t>center</a:t>
            </a:r>
            <a:r>
              <a:rPr lang="en-IN" dirty="0"/>
              <a:t> where a decision is made and a corresponding command is sent back to an actuator in response to that sensed input.</a:t>
            </a:r>
          </a:p>
        </p:txBody>
      </p:sp>
    </p:spTree>
    <p:extLst>
      <p:ext uri="{BB962C8B-B14F-4D97-AF65-F5344CB8AC3E}">
        <p14:creationId xmlns:p14="http://schemas.microsoft.com/office/powerpoint/2010/main" val="1457512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65" y="2132856"/>
            <a:ext cx="8724723" cy="3894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2772333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sensors</a:t>
            </a:r>
            <a:endParaRPr lang="en-IN" dirty="0"/>
          </a:p>
        </p:txBody>
      </p:sp>
      <p:sp>
        <p:nvSpPr>
          <p:cNvPr id="3" name="Content Placeholder 2"/>
          <p:cNvSpPr>
            <a:spLocks noGrp="1"/>
          </p:cNvSpPr>
          <p:nvPr>
            <p:ph idx="1"/>
          </p:nvPr>
        </p:nvSpPr>
        <p:spPr/>
        <p:txBody>
          <a:bodyPr/>
          <a:lstStyle/>
          <a:p>
            <a:pPr algn="just"/>
            <a:r>
              <a:rPr lang="en-IN" dirty="0"/>
              <a:t>There are various types of sensors such as position, temperature, pressure, speed sensors, but fundamentally there are two types – </a:t>
            </a:r>
            <a:r>
              <a:rPr lang="en-IN" dirty="0" err="1"/>
              <a:t>analog</a:t>
            </a:r>
            <a:r>
              <a:rPr lang="en-IN" dirty="0"/>
              <a:t> and digital</a:t>
            </a:r>
            <a:r>
              <a:rPr lang="en-IN" dirty="0" smtClean="0"/>
              <a:t>.</a:t>
            </a:r>
          </a:p>
          <a:p>
            <a:pPr algn="just"/>
            <a:endParaRPr lang="en-IN" dirty="0"/>
          </a:p>
          <a:p>
            <a:pPr algn="just"/>
            <a:r>
              <a:rPr lang="en-IN" dirty="0"/>
              <a:t>A digital sensor is incorporated with an </a:t>
            </a:r>
            <a:r>
              <a:rPr lang="en-IN" dirty="0" err="1"/>
              <a:t>Analog</a:t>
            </a:r>
            <a:r>
              <a:rPr lang="en-IN" dirty="0"/>
              <a:t>-to-digital converter while </a:t>
            </a:r>
            <a:r>
              <a:rPr lang="en-IN" dirty="0" err="1"/>
              <a:t>analog</a:t>
            </a:r>
            <a:r>
              <a:rPr lang="en-IN" dirty="0"/>
              <a:t> sensor does not have any ADC.</a:t>
            </a:r>
          </a:p>
        </p:txBody>
      </p:sp>
    </p:spTree>
    <p:extLst>
      <p:ext uri="{BB962C8B-B14F-4D97-AF65-F5344CB8AC3E}">
        <p14:creationId xmlns:p14="http://schemas.microsoft.com/office/powerpoint/2010/main" val="3429594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96" y="1379909"/>
            <a:ext cx="8964488" cy="5577483"/>
          </a:xfrm>
        </p:spPr>
        <p:txBody>
          <a:bodyPr>
            <a:normAutofit fontScale="92500" lnSpcReduction="20000"/>
          </a:bodyPr>
          <a:lstStyle/>
          <a:p>
            <a:r>
              <a:rPr lang="en-IN" dirty="0" smtClean="0"/>
              <a:t>A </a:t>
            </a:r>
            <a:r>
              <a:rPr lang="en-IN" dirty="0"/>
              <a:t>sensor is a device that changes a physical parameter to an electrical output. As against, an actuator is a device that converts an electrical signal to a physical output.</a:t>
            </a:r>
          </a:p>
          <a:p>
            <a:r>
              <a:rPr lang="en-IN" dirty="0"/>
              <a:t>The sensor is situated at the input port to take the input, whereas an actuator is placed at the output port</a:t>
            </a:r>
            <a:r>
              <a:rPr lang="en-IN" dirty="0" smtClean="0"/>
              <a:t>.</a:t>
            </a:r>
            <a:r>
              <a:rPr lang="en-IN" b="1" dirty="0"/>
              <a:t> </a:t>
            </a:r>
            <a:endParaRPr lang="en-IN" dirty="0"/>
          </a:p>
          <a:p>
            <a:r>
              <a:rPr lang="en-IN" dirty="0"/>
              <a:t>Sensor generates electrical signals while an actuator results in the production of energy in the form of heat or motion.</a:t>
            </a:r>
          </a:p>
          <a:p>
            <a:r>
              <a:rPr lang="en-IN" dirty="0"/>
              <a:t>Magnetometer, cameras, microphones are some of the examples in which the sensor is used. In contrast, actuators are used in the LED, loudspeaker, motor controllers, </a:t>
            </a:r>
            <a:r>
              <a:rPr lang="en-IN" dirty="0" smtClean="0"/>
              <a:t>laser</a:t>
            </a:r>
            <a:r>
              <a:rPr lang="en-IN" dirty="0"/>
              <a:t> </a:t>
            </a:r>
            <a:r>
              <a:rPr lang="en-IN" dirty="0" smtClean="0"/>
              <a:t> etc..</a:t>
            </a:r>
            <a:endParaRPr lang="en-IN" dirty="0"/>
          </a:p>
          <a:p>
            <a:endParaRPr lang="en-IN" dirty="0"/>
          </a:p>
        </p:txBody>
      </p:sp>
      <p:sp>
        <p:nvSpPr>
          <p:cNvPr id="4" name="Title 1"/>
          <p:cNvSpPr>
            <a:spLocks noGrp="1"/>
          </p:cNvSpPr>
          <p:nvPr>
            <p:ph type="title"/>
          </p:nvPr>
        </p:nvSpPr>
        <p:spPr>
          <a:xfrm>
            <a:off x="-540568" y="188640"/>
            <a:ext cx="10260632" cy="922114"/>
          </a:xfrm>
        </p:spPr>
        <p:txBody>
          <a:bodyPr>
            <a:normAutofit fontScale="90000"/>
          </a:bodyPr>
          <a:lstStyle/>
          <a:p>
            <a:r>
              <a:rPr lang="en-IN" b="1" dirty="0" smtClean="0"/>
              <a:t>Differences </a:t>
            </a:r>
            <a:r>
              <a:rPr lang="en-IN" b="1" dirty="0"/>
              <a:t>Between Sensors and Actuators</a:t>
            </a:r>
            <a:br>
              <a:rPr lang="en-IN" b="1" dirty="0"/>
            </a:br>
            <a:endParaRPr lang="en-IN" dirty="0"/>
          </a:p>
        </p:txBody>
      </p:sp>
    </p:spTree>
    <p:extLst>
      <p:ext uri="{BB962C8B-B14F-4D97-AF65-F5344CB8AC3E}">
        <p14:creationId xmlns:p14="http://schemas.microsoft.com/office/powerpoint/2010/main" val="903096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Analog</a:t>
            </a:r>
            <a:r>
              <a:rPr lang="en-IN" b="1" dirty="0"/>
              <a:t> and Digital </a:t>
            </a:r>
            <a:r>
              <a:rPr lang="en-IN" b="1" dirty="0" smtClean="0"/>
              <a:t>Signal</a:t>
            </a:r>
            <a:endParaRPr lang="en-IN" dirty="0"/>
          </a:p>
        </p:txBody>
      </p:sp>
      <p:pic>
        <p:nvPicPr>
          <p:cNvPr id="7170"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76463"/>
            <a:ext cx="6812578" cy="341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32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err="1"/>
              <a:t>Analog</a:t>
            </a:r>
            <a:r>
              <a:rPr lang="en-IN" dirty="0"/>
              <a:t> signal is a kind of continuous wave form that changes over time. </a:t>
            </a:r>
            <a:endParaRPr lang="en-IN" dirty="0" smtClean="0"/>
          </a:p>
          <a:p>
            <a:r>
              <a:rPr lang="en-IN" dirty="0" smtClean="0"/>
              <a:t>An </a:t>
            </a:r>
            <a:r>
              <a:rPr lang="en-IN" dirty="0" err="1"/>
              <a:t>analog</a:t>
            </a:r>
            <a:r>
              <a:rPr lang="en-IN" dirty="0"/>
              <a:t> signal is described using amplitude, period or frequency and phase. </a:t>
            </a:r>
            <a:endParaRPr lang="en-IN" dirty="0" smtClean="0"/>
          </a:p>
          <a:p>
            <a:r>
              <a:rPr lang="en-IN" dirty="0" smtClean="0"/>
              <a:t>Amplitude </a:t>
            </a:r>
            <a:r>
              <a:rPr lang="en-IN" dirty="0"/>
              <a:t>marks the maximum height of the signal. </a:t>
            </a:r>
            <a:endParaRPr lang="en-IN" dirty="0" smtClean="0"/>
          </a:p>
          <a:p>
            <a:r>
              <a:rPr lang="en-IN" dirty="0" smtClean="0"/>
              <a:t>Frequency </a:t>
            </a:r>
            <a:r>
              <a:rPr lang="en-IN" dirty="0"/>
              <a:t>marks the rate at which signal is changing. </a:t>
            </a:r>
            <a:endParaRPr lang="en-IN" dirty="0" smtClean="0"/>
          </a:p>
          <a:p>
            <a:r>
              <a:rPr lang="en-IN" dirty="0" smtClean="0"/>
              <a:t>Phase </a:t>
            </a:r>
            <a:r>
              <a:rPr lang="en-IN" dirty="0"/>
              <a:t>marks the position of the wave with respect to time zero.</a:t>
            </a:r>
          </a:p>
        </p:txBody>
      </p:sp>
    </p:spTree>
    <p:extLst>
      <p:ext uri="{BB962C8B-B14F-4D97-AF65-F5344CB8AC3E}">
        <p14:creationId xmlns:p14="http://schemas.microsoft.com/office/powerpoint/2010/main" val="3678323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An </a:t>
            </a:r>
            <a:r>
              <a:rPr lang="en-IN" dirty="0" err="1"/>
              <a:t>analog</a:t>
            </a:r>
            <a:r>
              <a:rPr lang="en-IN" dirty="0"/>
              <a:t> signal is not immune to noise hence, it faces distortion and decrease the quality of transmission. The range of value in an </a:t>
            </a:r>
            <a:r>
              <a:rPr lang="en-IN" dirty="0" err="1"/>
              <a:t>analog</a:t>
            </a:r>
            <a:r>
              <a:rPr lang="en-IN" dirty="0"/>
              <a:t> signal is not fixed.</a:t>
            </a:r>
          </a:p>
        </p:txBody>
      </p:sp>
    </p:spTree>
    <p:extLst>
      <p:ext uri="{BB962C8B-B14F-4D97-AF65-F5344CB8AC3E}">
        <p14:creationId xmlns:p14="http://schemas.microsoft.com/office/powerpoint/2010/main" val="4065128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fontScale="90000"/>
          </a:bodyPr>
          <a:lstStyle/>
          <a:p>
            <a:pPr algn="ct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a:p>
        </p:txBody>
      </p:sp>
    </p:spTree>
    <p:extLst>
      <p:ext uri="{BB962C8B-B14F-4D97-AF65-F5344CB8AC3E}">
        <p14:creationId xmlns:p14="http://schemas.microsoft.com/office/powerpoint/2010/main" val="134978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smtClean="0"/>
              <a:t>Digital </a:t>
            </a:r>
            <a:r>
              <a:rPr lang="en-IN" dirty="0"/>
              <a:t>signal is </a:t>
            </a:r>
            <a:r>
              <a:rPr lang="en-IN" dirty="0" err="1"/>
              <a:t>noncontinuous</a:t>
            </a:r>
            <a:r>
              <a:rPr lang="en-IN" dirty="0"/>
              <a:t>, discrete time signal. </a:t>
            </a:r>
            <a:endParaRPr lang="en-IN" dirty="0" smtClean="0"/>
          </a:p>
          <a:p>
            <a:r>
              <a:rPr lang="en-IN" dirty="0" smtClean="0"/>
              <a:t>Digital </a:t>
            </a:r>
            <a:r>
              <a:rPr lang="en-IN" dirty="0"/>
              <a:t>signal carries information or data in the binary form i.e. a digital signal represent information in the form of bits. </a:t>
            </a:r>
            <a:endParaRPr lang="en-IN" dirty="0" smtClean="0"/>
          </a:p>
          <a:p>
            <a:r>
              <a:rPr lang="en-IN" dirty="0" smtClean="0"/>
              <a:t>Digital </a:t>
            </a:r>
            <a:r>
              <a:rPr lang="en-IN" dirty="0"/>
              <a:t>signal is described with bit rate and bit interval. </a:t>
            </a:r>
            <a:endParaRPr lang="en-IN" dirty="0" smtClean="0"/>
          </a:p>
          <a:p>
            <a:r>
              <a:rPr lang="en-IN" dirty="0" smtClean="0"/>
              <a:t>Bit </a:t>
            </a:r>
            <a:r>
              <a:rPr lang="en-IN" dirty="0"/>
              <a:t>interval describes the time require for sending a single bit. </a:t>
            </a:r>
            <a:endParaRPr lang="en-IN" dirty="0" smtClean="0"/>
          </a:p>
          <a:p>
            <a:r>
              <a:rPr lang="en-IN" dirty="0" smtClean="0"/>
              <a:t>Bit </a:t>
            </a:r>
            <a:r>
              <a:rPr lang="en-IN" dirty="0"/>
              <a:t>rate describes the frequency of bit interval.</a:t>
            </a:r>
          </a:p>
        </p:txBody>
      </p:sp>
    </p:spTree>
    <p:extLst>
      <p:ext uri="{BB962C8B-B14F-4D97-AF65-F5344CB8AC3E}">
        <p14:creationId xmlns:p14="http://schemas.microsoft.com/office/powerpoint/2010/main" val="20964926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A digital signal is more immune to the noise; hence, it hardly faces any distortion. Digital signals are easier to transmit and are more reliable when compared to </a:t>
            </a:r>
            <a:r>
              <a:rPr lang="en-IN" dirty="0" err="1"/>
              <a:t>analog</a:t>
            </a:r>
            <a:r>
              <a:rPr lang="en-IN" dirty="0"/>
              <a:t> signals. Digital signal has a finite range of values. The digital signal consists 0s and 1s.</a:t>
            </a:r>
          </a:p>
        </p:txBody>
      </p:sp>
    </p:spTree>
    <p:extLst>
      <p:ext uri="{BB962C8B-B14F-4D97-AF65-F5344CB8AC3E}">
        <p14:creationId xmlns:p14="http://schemas.microsoft.com/office/powerpoint/2010/main" val="3802721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Sensor data is the output of a device that detects and responds to some type of input from the physical environment. The output may be used to provide information or input to another system or to guide a process.</a:t>
            </a:r>
          </a:p>
        </p:txBody>
      </p:sp>
    </p:spTree>
    <p:extLst>
      <p:ext uri="{BB962C8B-B14F-4D97-AF65-F5344CB8AC3E}">
        <p14:creationId xmlns:p14="http://schemas.microsoft.com/office/powerpoint/2010/main" val="2839101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3925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12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It </a:t>
            </a:r>
            <a:r>
              <a:rPr lang="en-IN" dirty="0" smtClean="0"/>
              <a:t>used to measure </a:t>
            </a:r>
            <a:r>
              <a:rPr lang="en-IN" dirty="0"/>
              <a:t>the surrounding air, and spits out a digital signal on the data </a:t>
            </a:r>
            <a:r>
              <a:rPr lang="en-IN" dirty="0" smtClean="0"/>
              <a:t>pin.</a:t>
            </a:r>
          </a:p>
          <a:p>
            <a:r>
              <a:rPr lang="en-IN" dirty="0" smtClean="0"/>
              <a:t>Its </a:t>
            </a:r>
            <a:r>
              <a:rPr lang="en-IN" dirty="0"/>
              <a:t>fairly simple to use, but requires careful timing to grab data. </a:t>
            </a:r>
            <a:endParaRPr lang="en-IN" dirty="0" smtClean="0"/>
          </a:p>
          <a:p>
            <a:r>
              <a:rPr lang="en-IN" dirty="0" smtClean="0"/>
              <a:t>The disadvantage of </a:t>
            </a:r>
            <a:r>
              <a:rPr lang="en-IN" dirty="0"/>
              <a:t>this sensor is you can only get new data from it once every 2 </a:t>
            </a:r>
            <a:r>
              <a:rPr lang="en-IN" dirty="0" smtClean="0"/>
              <a:t>seconds</a:t>
            </a:r>
            <a:endParaRPr lang="en-IN" dirty="0"/>
          </a:p>
        </p:txBody>
      </p:sp>
    </p:spTree>
    <p:extLst>
      <p:ext uri="{BB962C8B-B14F-4D97-AF65-F5344CB8AC3E}">
        <p14:creationId xmlns:p14="http://schemas.microsoft.com/office/powerpoint/2010/main" val="1159918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262063"/>
            <a:ext cx="47625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319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34" y="2204864"/>
            <a:ext cx="838034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65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microcontroller</a:t>
            </a:r>
            <a:endParaRPr lang="en-IN" dirty="0"/>
          </a:p>
        </p:txBody>
      </p:sp>
      <p:sp>
        <p:nvSpPr>
          <p:cNvPr id="3" name="Content Placeholder 2"/>
          <p:cNvSpPr>
            <a:spLocks noGrp="1"/>
          </p:cNvSpPr>
          <p:nvPr>
            <p:ph idx="1"/>
          </p:nvPr>
        </p:nvSpPr>
        <p:spPr>
          <a:xfrm>
            <a:off x="179512" y="1196752"/>
            <a:ext cx="8640960" cy="5544616"/>
          </a:xfrm>
        </p:spPr>
        <p:txBody>
          <a:bodyPr>
            <a:normAutofit/>
          </a:bodyPr>
          <a:lstStyle/>
          <a:p>
            <a:pPr marL="0" indent="0" algn="just">
              <a:buNone/>
            </a:pPr>
            <a:r>
              <a:rPr lang="en-IN" dirty="0"/>
              <a:t> A microcontroller is a single chip containing at least a CPU, non-volatile memory, volatile memory, a timer and an I/O control unit.</a:t>
            </a:r>
            <a:br>
              <a:rPr lang="en-IN" dirty="0"/>
            </a:br>
            <a:r>
              <a:rPr lang="en-IN" dirty="0"/>
              <a:t/>
            </a:r>
            <a:br>
              <a:rPr lang="en-IN" dirty="0"/>
            </a:br>
            <a:r>
              <a:rPr lang="en-IN" dirty="0"/>
              <a:t/>
            </a:r>
            <a:br>
              <a:rPr lang="en-IN" dirty="0"/>
            </a:br>
            <a:r>
              <a:rPr lang="en-IN" dirty="0"/>
              <a:t>M</a:t>
            </a:r>
            <a:r>
              <a:rPr lang="en-IN" dirty="0" smtClean="0"/>
              <a:t>icrocontroller </a:t>
            </a:r>
            <a:r>
              <a:rPr lang="en-IN" dirty="0"/>
              <a:t>can be described as a computer on a chip. </a:t>
            </a:r>
          </a:p>
        </p:txBody>
      </p:sp>
    </p:spTree>
    <p:extLst>
      <p:ext uri="{BB962C8B-B14F-4D97-AF65-F5344CB8AC3E}">
        <p14:creationId xmlns:p14="http://schemas.microsoft.com/office/powerpoint/2010/main" val="2246498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63" y="1124744"/>
            <a:ext cx="8536009" cy="447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172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856984" cy="6624736"/>
          </a:xfrm>
        </p:spPr>
        <p:txBody>
          <a:bodyPr>
            <a:noAutofit/>
          </a:bodyPr>
          <a:lstStyle/>
          <a:p>
            <a:r>
              <a:rPr lang="en-IN" sz="2400" b="1" dirty="0"/>
              <a:t>Processor</a:t>
            </a:r>
            <a:r>
              <a:rPr lang="en-IN" sz="2400" dirty="0"/>
              <a:t> - The processor refers to the Central Processing Unit (CPU) of the microcontroller. It contains the Arithmetic Logic Unit (ALU), Control Unit, Instruction Decoder and some Special </a:t>
            </a:r>
            <a:r>
              <a:rPr lang="en-IN" sz="2400" dirty="0" smtClean="0"/>
              <a:t>Registers .</a:t>
            </a:r>
            <a:br>
              <a:rPr lang="en-IN" sz="2400" dirty="0" smtClean="0"/>
            </a:br>
            <a:r>
              <a:rPr lang="en-IN" sz="2400" dirty="0"/>
              <a:t/>
            </a:r>
            <a:br>
              <a:rPr lang="en-IN" sz="2400" dirty="0"/>
            </a:br>
            <a:r>
              <a:rPr lang="en-IN" sz="2400" dirty="0"/>
              <a:t/>
            </a:r>
            <a:br>
              <a:rPr lang="en-IN" sz="2400" dirty="0"/>
            </a:br>
            <a:r>
              <a:rPr lang="en-IN" sz="2400" b="1" dirty="0"/>
              <a:t>Volatile Memory</a:t>
            </a:r>
            <a:r>
              <a:rPr lang="en-IN" sz="2400" dirty="0"/>
              <a:t> - This is memory used by </a:t>
            </a:r>
            <a:r>
              <a:rPr lang="en-IN" sz="2400" dirty="0" smtClean="0"/>
              <a:t>the </a:t>
            </a:r>
            <a:r>
              <a:rPr lang="en-IN" sz="2400" dirty="0"/>
              <a:t>microcontroller for temporary data storage, system setup and peripherals configurations. </a:t>
            </a:r>
            <a:endParaRPr lang="en-IN" sz="2400" dirty="0" smtClean="0"/>
          </a:p>
          <a:p>
            <a:pPr marL="0" indent="0">
              <a:buNone/>
            </a:pPr>
            <a:r>
              <a:rPr lang="en-IN" sz="2400" dirty="0"/>
              <a:t/>
            </a:r>
            <a:br>
              <a:rPr lang="en-IN" sz="2400" dirty="0"/>
            </a:br>
            <a:r>
              <a:rPr lang="en-IN" sz="2400" dirty="0"/>
              <a:t/>
            </a:r>
            <a:br>
              <a:rPr lang="en-IN" sz="2400" dirty="0"/>
            </a:br>
            <a:r>
              <a:rPr lang="en-IN" sz="2400" b="1" dirty="0"/>
              <a:t>Non-Volatile Memory</a:t>
            </a:r>
            <a:r>
              <a:rPr lang="en-IN" sz="2400" dirty="0"/>
              <a:t> - This is memory used by the microcontroller to store programs. Data can also be stored in this memory but the access time is much slower than that of RAM. Memory in this category includes ROM, PROM, EPROM, EEPROM and FLASH. </a:t>
            </a:r>
            <a:br>
              <a:rPr lang="en-IN" sz="2400" dirty="0"/>
            </a:br>
            <a:r>
              <a:rPr lang="en-IN" sz="2400" dirty="0"/>
              <a:t/>
            </a:r>
            <a:br>
              <a:rPr lang="en-IN" sz="2400" dirty="0"/>
            </a:br>
            <a:endParaRPr lang="en-IN" sz="2400" dirty="0"/>
          </a:p>
        </p:txBody>
      </p:sp>
    </p:spTree>
    <p:extLst>
      <p:ext uri="{BB962C8B-B14F-4D97-AF65-F5344CB8AC3E}">
        <p14:creationId xmlns:p14="http://schemas.microsoft.com/office/powerpoint/2010/main" val="2997868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289" t="4239" r="21438" b="8409"/>
          <a:stretch/>
        </p:blipFill>
        <p:spPr>
          <a:xfrm>
            <a:off x="741351" y="1962366"/>
            <a:ext cx="5442634" cy="3795644"/>
          </a:xfrm>
          <a:prstGeom prst="rect">
            <a:avLst/>
          </a:prstGeom>
        </p:spPr>
      </p:pic>
      <p:sp>
        <p:nvSpPr>
          <p:cNvPr id="22" name="Content Placeholder 4"/>
          <p:cNvSpPr txBox="1">
            <a:spLocks/>
          </p:cNvSpPr>
          <p:nvPr/>
        </p:nvSpPr>
        <p:spPr bwMode="auto">
          <a:xfrm>
            <a:off x="6510186" y="2024759"/>
            <a:ext cx="2292561" cy="329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rgbClr val="558ED5"/>
                </a:solidFill>
                <a:latin typeface="+mn-lt"/>
                <a:ea typeface="ＭＳ Ｐゴシック" charset="0"/>
                <a:cs typeface="+mn-cs"/>
              </a:defRPr>
            </a:lvl1pPr>
            <a:lvl2pPr marL="742950" indent="-285750" algn="l" defTabSz="457200" rtl="0" eaLnBrk="0" fontAlgn="base" hangingPunct="0">
              <a:spcBef>
                <a:spcPct val="20000"/>
              </a:spcBef>
              <a:spcAft>
                <a:spcPct val="0"/>
              </a:spcAft>
              <a:buFont typeface="Arial" charset="0"/>
              <a:buChar char="–"/>
              <a:defRPr sz="2800" kern="1200">
                <a:solidFill>
                  <a:srgbClr val="558ED5"/>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558ED5"/>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558ED5"/>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558ED5"/>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smtClean="0"/>
              <a:t>Characteristics</a:t>
            </a:r>
            <a:r>
              <a:rPr lang="en-US" sz="2000" dirty="0" smtClean="0"/>
              <a:t>:</a:t>
            </a:r>
          </a:p>
          <a:p>
            <a:pPr>
              <a:buFont typeface="Wingdings" panose="05000000000000000000" pitchFamily="2" charset="2"/>
              <a:buChar char="§"/>
            </a:pPr>
            <a:r>
              <a:rPr lang="en-US" sz="2000" dirty="0" smtClean="0"/>
              <a:t>Interconnectivity</a:t>
            </a:r>
          </a:p>
          <a:p>
            <a:pPr>
              <a:buFont typeface="Wingdings" panose="05000000000000000000" pitchFamily="2" charset="2"/>
              <a:buChar char="§"/>
            </a:pPr>
            <a:r>
              <a:rPr lang="en-US" sz="2000" dirty="0" smtClean="0"/>
              <a:t>Things-related services</a:t>
            </a:r>
          </a:p>
          <a:p>
            <a:pPr>
              <a:buFont typeface="Wingdings" panose="05000000000000000000" pitchFamily="2" charset="2"/>
              <a:buChar char="§"/>
            </a:pPr>
            <a:r>
              <a:rPr lang="en-US" sz="2000" dirty="0" smtClean="0"/>
              <a:t>Heterogeneity</a:t>
            </a:r>
          </a:p>
          <a:p>
            <a:pPr>
              <a:buFont typeface="Wingdings" panose="05000000000000000000" pitchFamily="2" charset="2"/>
              <a:buChar char="§"/>
            </a:pPr>
            <a:r>
              <a:rPr lang="en-US" sz="2000" dirty="0" smtClean="0"/>
              <a:t>Dynamic changes</a:t>
            </a:r>
          </a:p>
          <a:p>
            <a:pPr>
              <a:buFont typeface="Wingdings" panose="05000000000000000000" pitchFamily="2" charset="2"/>
              <a:buChar char="§"/>
            </a:pPr>
            <a:r>
              <a:rPr lang="en-US" sz="2000" dirty="0" smtClean="0"/>
              <a:t>Enormous scale</a:t>
            </a:r>
          </a:p>
          <a:p>
            <a:pPr>
              <a:buFont typeface="Wingdings" panose="05000000000000000000" pitchFamily="2" charset="2"/>
              <a:buChar char="§"/>
            </a:pPr>
            <a:endParaRPr lang="en-US" sz="2000" dirty="0"/>
          </a:p>
        </p:txBody>
      </p:sp>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1668765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80720"/>
          </a:xfrm>
        </p:spPr>
        <p:txBody>
          <a:bodyPr>
            <a:normAutofit fontScale="92500" lnSpcReduction="20000"/>
          </a:bodyPr>
          <a:lstStyle/>
          <a:p>
            <a:endParaRPr lang="en-IN" b="1" dirty="0" smtClean="0"/>
          </a:p>
          <a:p>
            <a:r>
              <a:rPr lang="en-IN" b="1" dirty="0" smtClean="0"/>
              <a:t>Timer </a:t>
            </a:r>
            <a:r>
              <a:rPr lang="en-IN" b="1" dirty="0"/>
              <a:t>Module</a:t>
            </a:r>
            <a:r>
              <a:rPr lang="en-IN" dirty="0"/>
              <a:t> - Most microcontrollers have at least one timer/counter peripheral. Timer/Counter modules are used to perform timing or counting operations in the controller. These include time stamping, measuring intervals, counting events, etc.</a:t>
            </a:r>
            <a:br>
              <a:rPr lang="en-IN" dirty="0"/>
            </a:br>
            <a:r>
              <a:rPr lang="en-IN" dirty="0"/>
              <a:t/>
            </a:r>
            <a:br>
              <a:rPr lang="en-IN" dirty="0"/>
            </a:br>
            <a:r>
              <a:rPr lang="en-IN" dirty="0"/>
              <a:t/>
            </a:r>
            <a:br>
              <a:rPr lang="en-IN" dirty="0"/>
            </a:br>
            <a:r>
              <a:rPr lang="en-IN" b="1" dirty="0"/>
              <a:t>Interrupt Module</a:t>
            </a:r>
            <a:r>
              <a:rPr lang="en-IN" dirty="0"/>
              <a:t> - Interrupts enable the microcontroller to monitor certain events in the background while executing and application program and react to the event if necessary pausing the original program. This is all coordinated by the interrupt module.</a:t>
            </a:r>
            <a:br>
              <a:rPr lang="en-IN" dirty="0"/>
            </a:br>
            <a:r>
              <a:rPr lang="en-IN" dirty="0"/>
              <a:t/>
            </a:r>
            <a:br>
              <a:rPr lang="en-IN" dirty="0"/>
            </a:br>
            <a:r>
              <a:rPr lang="en-IN" dirty="0"/>
              <a:t/>
            </a:r>
            <a:br>
              <a:rPr lang="en-IN" dirty="0"/>
            </a:br>
            <a:endParaRPr lang="en-IN" dirty="0"/>
          </a:p>
        </p:txBody>
      </p:sp>
    </p:spTree>
    <p:extLst>
      <p:ext uri="{BB962C8B-B14F-4D97-AF65-F5344CB8AC3E}">
        <p14:creationId xmlns:p14="http://schemas.microsoft.com/office/powerpoint/2010/main" val="376950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12968" cy="6552728"/>
          </a:xfrm>
        </p:spPr>
        <p:txBody>
          <a:bodyPr>
            <a:normAutofit fontScale="92500"/>
          </a:bodyPr>
          <a:lstStyle/>
          <a:p>
            <a:r>
              <a:rPr lang="en-IN" b="1" dirty="0"/>
              <a:t>Digital I/O Module</a:t>
            </a:r>
            <a:r>
              <a:rPr lang="en-IN" dirty="0"/>
              <a:t> - This module allows digital/logic communication with the microcontroller and the external world. </a:t>
            </a:r>
            <a:br>
              <a:rPr lang="en-IN" dirty="0"/>
            </a:br>
            <a:r>
              <a:rPr lang="en-IN" dirty="0"/>
              <a:t/>
            </a:r>
            <a:br>
              <a:rPr lang="en-IN" dirty="0"/>
            </a:br>
            <a:r>
              <a:rPr lang="en-IN" dirty="0"/>
              <a:t/>
            </a:r>
            <a:br>
              <a:rPr lang="en-IN" dirty="0"/>
            </a:br>
            <a:r>
              <a:rPr lang="en-IN" b="1" dirty="0" err="1"/>
              <a:t>Analog</a:t>
            </a:r>
            <a:r>
              <a:rPr lang="en-IN" b="1" dirty="0"/>
              <a:t> I/O Modules</a:t>
            </a:r>
            <a:r>
              <a:rPr lang="en-IN" dirty="0"/>
              <a:t> - These modules are use to input/output </a:t>
            </a:r>
            <a:r>
              <a:rPr lang="en-IN" dirty="0" err="1"/>
              <a:t>analog</a:t>
            </a:r>
            <a:r>
              <a:rPr lang="en-IN" dirty="0"/>
              <a:t> information from/to the external world. </a:t>
            </a:r>
            <a:r>
              <a:rPr lang="en-IN" dirty="0" err="1"/>
              <a:t>Analog</a:t>
            </a:r>
            <a:r>
              <a:rPr lang="en-IN" dirty="0"/>
              <a:t> modules include </a:t>
            </a:r>
            <a:r>
              <a:rPr lang="en-IN" b="1" dirty="0" err="1"/>
              <a:t>Analog</a:t>
            </a:r>
            <a:r>
              <a:rPr lang="en-IN" b="1" dirty="0"/>
              <a:t> Comparators</a:t>
            </a:r>
            <a:r>
              <a:rPr lang="en-IN" dirty="0"/>
              <a:t> and </a:t>
            </a:r>
            <a:r>
              <a:rPr lang="en-IN" b="1" dirty="0" err="1"/>
              <a:t>Analog</a:t>
            </a:r>
            <a:r>
              <a:rPr lang="en-IN" b="1" dirty="0"/>
              <a:t>-to-Digital Converters</a:t>
            </a:r>
            <a:r>
              <a:rPr lang="en-IN" dirty="0"/>
              <a:t>.</a:t>
            </a:r>
            <a:br>
              <a:rPr lang="en-IN" dirty="0"/>
            </a:br>
            <a:r>
              <a:rPr lang="en-IN" dirty="0"/>
              <a:t/>
            </a:r>
            <a:br>
              <a:rPr lang="en-IN" dirty="0"/>
            </a:br>
            <a:r>
              <a:rPr lang="en-IN" dirty="0"/>
              <a:t/>
            </a:r>
            <a:br>
              <a:rPr lang="en-IN" dirty="0"/>
            </a:br>
            <a:r>
              <a:rPr lang="en-IN" b="1" dirty="0"/>
              <a:t>Serial Modules</a:t>
            </a:r>
            <a:r>
              <a:rPr lang="en-IN" dirty="0"/>
              <a:t> - These modules are used for serial communication with the external world. </a:t>
            </a:r>
            <a:r>
              <a:rPr lang="en-IN" dirty="0" smtClean="0"/>
              <a:t>An example is the </a:t>
            </a:r>
            <a:r>
              <a:rPr lang="en-IN" dirty="0" err="1" smtClean="0"/>
              <a:t>peripherial</a:t>
            </a:r>
            <a:r>
              <a:rPr lang="en-IN" dirty="0" smtClean="0"/>
              <a:t> which utilizes the RS232 </a:t>
            </a:r>
            <a:r>
              <a:rPr lang="en-IN" dirty="0"/>
              <a:t>standard.</a:t>
            </a:r>
          </a:p>
          <a:p>
            <a:endParaRPr lang="en-IN" dirty="0"/>
          </a:p>
        </p:txBody>
      </p:sp>
    </p:spTree>
    <p:extLst>
      <p:ext uri="{BB962C8B-B14F-4D97-AF65-F5344CB8AC3E}">
        <p14:creationId xmlns:p14="http://schemas.microsoft.com/office/powerpoint/2010/main" val="183303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Breadboard</a:t>
            </a:r>
            <a:endParaRPr lang="en-IN" dirty="0"/>
          </a:p>
        </p:txBody>
      </p:sp>
      <p:sp>
        <p:nvSpPr>
          <p:cNvPr id="3" name="Content Placeholder 2"/>
          <p:cNvSpPr>
            <a:spLocks noGrp="1"/>
          </p:cNvSpPr>
          <p:nvPr>
            <p:ph idx="1"/>
          </p:nvPr>
        </p:nvSpPr>
        <p:spPr/>
        <p:txBody>
          <a:bodyPr>
            <a:normAutofit/>
          </a:bodyPr>
          <a:lstStyle/>
          <a:p>
            <a:pPr marL="0" indent="0" algn="just">
              <a:buNone/>
            </a:pPr>
            <a:r>
              <a:rPr lang="en-IN" dirty="0" smtClean="0"/>
              <a:t>A breadboard is a rectangular plastic board with a bunch of tiny holes in it. These holes let you easily insert electronic components to </a:t>
            </a:r>
            <a:r>
              <a:rPr lang="en-IN" b="1" dirty="0" smtClean="0"/>
              <a:t>prototype</a:t>
            </a:r>
            <a:r>
              <a:rPr lang="en-IN" dirty="0" smtClean="0"/>
              <a:t> (meaning to build and test an early version of) an electronic circuit, like this one with a battery, switch, resistor, and an LED (light-emitting diode). </a:t>
            </a:r>
          </a:p>
        </p:txBody>
      </p:sp>
    </p:spTree>
    <p:extLst>
      <p:ext uri="{BB962C8B-B14F-4D97-AF65-F5344CB8AC3E}">
        <p14:creationId xmlns:p14="http://schemas.microsoft.com/office/powerpoint/2010/main" val="223505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790292"/>
            <a:ext cx="6053658" cy="5303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442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620688"/>
            <a:ext cx="3372966" cy="527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65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readboard hole electrical conn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4664"/>
            <a:ext cx="3865612" cy="604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2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Arduino</a:t>
            </a:r>
            <a:endParaRPr lang="en-IN" dirty="0"/>
          </a:p>
        </p:txBody>
      </p:sp>
      <p:pic>
        <p:nvPicPr>
          <p:cNvPr id="2050" name="Picture 2" descr="C:\Users\vijisasi\Desktop\Capturepic.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51720" y="2132856"/>
            <a:ext cx="5048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050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ijisasi\Deskto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83"/>
            <a:ext cx="9144000" cy="687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97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Programming in </a:t>
            </a:r>
            <a:r>
              <a:rPr lang="en-IN" dirty="0" err="1" smtClean="0"/>
              <a:t>Arduino</a:t>
            </a:r>
            <a:endParaRPr lang="en-IN" dirty="0"/>
          </a:p>
        </p:txBody>
      </p:sp>
      <p:sp>
        <p:nvSpPr>
          <p:cNvPr id="3" name="Content Placeholder 2"/>
          <p:cNvSpPr>
            <a:spLocks noGrp="1"/>
          </p:cNvSpPr>
          <p:nvPr>
            <p:ph idx="1"/>
          </p:nvPr>
        </p:nvSpPr>
        <p:spPr/>
        <p:txBody>
          <a:bodyPr/>
          <a:lstStyle/>
          <a:p>
            <a:endParaRPr lang="en-IN" dirty="0" smtClean="0"/>
          </a:p>
          <a:p>
            <a:endParaRPr lang="en-IN" dirty="0"/>
          </a:p>
          <a:p>
            <a:r>
              <a:rPr lang="en-IN" dirty="0"/>
              <a:t>Open Source electronic prototyping platform based on flexible easy to use hardware and software. </a:t>
            </a:r>
          </a:p>
        </p:txBody>
      </p:sp>
    </p:spTree>
    <p:extLst>
      <p:ext uri="{BB962C8B-B14F-4D97-AF65-F5344CB8AC3E}">
        <p14:creationId xmlns:p14="http://schemas.microsoft.com/office/powerpoint/2010/main" val="799986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marL="0" indent="0">
              <a:buNone/>
            </a:pPr>
            <a:r>
              <a:rPr lang="en-IN" dirty="0"/>
              <a:t>Variable declaration rules:</a:t>
            </a:r>
          </a:p>
          <a:p>
            <a:r>
              <a:rPr lang="en-IN" dirty="0"/>
              <a:t>A variable name cannot have a space or special characters, except for underscore(_).</a:t>
            </a:r>
          </a:p>
          <a:p>
            <a:r>
              <a:rPr lang="en-IN" dirty="0"/>
              <a:t>A variable name can be alphanumeric in nature</a:t>
            </a:r>
          </a:p>
          <a:p>
            <a:r>
              <a:rPr lang="en-IN" dirty="0"/>
              <a:t>A variable name cannot start with a number. It would have to start with an alphabet character or ‘_’</a:t>
            </a:r>
          </a:p>
          <a:p>
            <a:r>
              <a:rPr lang="en-IN" dirty="0"/>
              <a:t>A variable name can contain uppercase and lowercase characters</a:t>
            </a:r>
          </a:p>
          <a:p>
            <a:r>
              <a:rPr lang="en-IN" dirty="0"/>
              <a:t>You cannot use a keyword (example ‘</a:t>
            </a:r>
            <a:r>
              <a:rPr lang="en-IN" dirty="0" err="1"/>
              <a:t>int</a:t>
            </a:r>
            <a:r>
              <a:rPr lang="en-IN" dirty="0"/>
              <a:t>’,’void’ and so on) as a variable name</a:t>
            </a:r>
          </a:p>
          <a:p>
            <a:pPr marL="0" indent="0">
              <a:buNone/>
            </a:pPr>
            <a:endParaRPr lang="en-IN" dirty="0"/>
          </a:p>
        </p:txBody>
      </p:sp>
    </p:spTree>
    <p:extLst>
      <p:ext uri="{BB962C8B-B14F-4D97-AF65-F5344CB8AC3E}">
        <p14:creationId xmlns:p14="http://schemas.microsoft.com/office/powerpoint/2010/main" val="37737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34" y="1695949"/>
            <a:ext cx="8430130" cy="396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39931243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smtClean="0"/>
              <a:t>There </a:t>
            </a:r>
            <a:r>
              <a:rPr lang="en-IN" dirty="0"/>
              <a:t>are two different types of comments, single line comments, and multi-line comments</a:t>
            </a:r>
            <a:r>
              <a:rPr lang="en-IN" dirty="0" smtClean="0"/>
              <a:t>.</a:t>
            </a:r>
          </a:p>
          <a:p>
            <a:endParaRPr lang="en-IN" dirty="0"/>
          </a:p>
          <a:p>
            <a:r>
              <a:rPr lang="en-IN" dirty="0"/>
              <a:t>Single line comments are written using ‘//’ and do not need a termination. Multiline comments start with  ‘/*’ and end with ‘*/’</a:t>
            </a:r>
          </a:p>
          <a:p>
            <a:pPr marL="0" indent="0">
              <a:buNone/>
            </a:pPr>
            <a:r>
              <a:rPr lang="en-IN" dirty="0"/>
              <a:t/>
            </a:r>
            <a:br>
              <a:rPr lang="en-IN" dirty="0"/>
            </a:br>
            <a:endParaRPr lang="en-IN" dirty="0"/>
          </a:p>
        </p:txBody>
      </p:sp>
    </p:spTree>
    <p:extLst>
      <p:ext uri="{BB962C8B-B14F-4D97-AF65-F5344CB8AC3E}">
        <p14:creationId xmlns:p14="http://schemas.microsoft.com/office/powerpoint/2010/main" val="2947242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smtClean="0"/>
              <a:t>Semicolon </a:t>
            </a:r>
            <a:r>
              <a:rPr lang="en-IN" dirty="0"/>
              <a:t>(;) </a:t>
            </a:r>
            <a:endParaRPr lang="en-IN" dirty="0" smtClean="0"/>
          </a:p>
          <a:p>
            <a:endParaRPr lang="en-IN" dirty="0"/>
          </a:p>
          <a:p>
            <a:pPr marL="0" indent="0">
              <a:buNone/>
            </a:pPr>
            <a:r>
              <a:rPr lang="en-IN" dirty="0" smtClean="0"/>
              <a:t>Semicolon should be used after </a:t>
            </a:r>
            <a:r>
              <a:rPr lang="en-IN" dirty="0"/>
              <a:t>every statement. The IDE will throw an error if a semicolon is not used at the end of a statement.</a:t>
            </a:r>
          </a:p>
        </p:txBody>
      </p:sp>
    </p:spTree>
    <p:extLst>
      <p:ext uri="{BB962C8B-B14F-4D97-AF65-F5344CB8AC3E}">
        <p14:creationId xmlns:p14="http://schemas.microsoft.com/office/powerpoint/2010/main" val="3802616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dirty="0" smtClean="0"/>
              <a:t>Setup()</a:t>
            </a:r>
          </a:p>
          <a:p>
            <a:pPr marL="0" indent="0">
              <a:buNone/>
            </a:pPr>
            <a:endParaRPr lang="en-IN" dirty="0"/>
          </a:p>
          <a:p>
            <a:pPr marL="0" indent="0">
              <a:buNone/>
            </a:pPr>
            <a:r>
              <a:rPr lang="en-IN" dirty="0" smtClean="0"/>
              <a:t>The </a:t>
            </a:r>
            <a:r>
              <a:rPr lang="en-IN" dirty="0"/>
              <a:t>setup function is used to define the setup parameters for the </a:t>
            </a:r>
            <a:r>
              <a:rPr lang="en-IN" dirty="0" err="1"/>
              <a:t>arduino</a:t>
            </a:r>
            <a:r>
              <a:rPr lang="en-IN" dirty="0"/>
              <a:t> </a:t>
            </a:r>
            <a:r>
              <a:rPr lang="en-IN" dirty="0" smtClean="0"/>
              <a:t>board.</a:t>
            </a:r>
          </a:p>
          <a:p>
            <a:pPr marL="0" indent="0">
              <a:buNone/>
            </a:pPr>
            <a:r>
              <a:rPr lang="en-IN" dirty="0"/>
              <a:t>It is called only when the </a:t>
            </a:r>
            <a:r>
              <a:rPr lang="en-IN" dirty="0" err="1"/>
              <a:t>Arduino</a:t>
            </a:r>
            <a:r>
              <a:rPr lang="en-IN" dirty="0"/>
              <a:t> is powered on or reset. </a:t>
            </a:r>
            <a:endParaRPr lang="en-IN" dirty="0" smtClean="0"/>
          </a:p>
          <a:p>
            <a:pPr marL="0" indent="0">
              <a:buNone/>
            </a:pPr>
            <a:r>
              <a:rPr lang="en-IN" dirty="0" smtClean="0"/>
              <a:t>It </a:t>
            </a:r>
            <a:r>
              <a:rPr lang="en-IN" dirty="0"/>
              <a:t>is used to initialize variables and pin modes </a:t>
            </a:r>
            <a:endParaRPr lang="en-IN" dirty="0" smtClean="0"/>
          </a:p>
          <a:p>
            <a:pPr marL="0" indent="0">
              <a:buNone/>
            </a:pPr>
            <a:endParaRPr lang="en-IN" dirty="0"/>
          </a:p>
        </p:txBody>
      </p:sp>
    </p:spTree>
    <p:extLst>
      <p:ext uri="{BB962C8B-B14F-4D97-AF65-F5344CB8AC3E}">
        <p14:creationId xmlns:p14="http://schemas.microsoft.com/office/powerpoint/2010/main" val="1086626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0" y="1600200"/>
            <a:ext cx="9144000" cy="4997152"/>
          </a:xfrm>
        </p:spPr>
        <p:txBody>
          <a:bodyPr>
            <a:normAutofit/>
          </a:bodyPr>
          <a:lstStyle/>
          <a:p>
            <a:pPr marL="0" indent="0">
              <a:buNone/>
            </a:pPr>
            <a:r>
              <a:rPr lang="en-IN" dirty="0"/>
              <a:t>Loop()</a:t>
            </a:r>
          </a:p>
          <a:p>
            <a:pPr marL="0" indent="0">
              <a:buNone/>
            </a:pPr>
            <a:r>
              <a:rPr lang="en-IN" dirty="0"/>
              <a:t>The code in the loop function is executed by the </a:t>
            </a:r>
            <a:r>
              <a:rPr lang="en-IN" dirty="0" err="1"/>
              <a:t>arduino</a:t>
            </a:r>
            <a:r>
              <a:rPr lang="en-IN" dirty="0"/>
              <a:t> board</a:t>
            </a:r>
          </a:p>
          <a:p>
            <a:pPr marL="0" indent="0">
              <a:buNone/>
            </a:pPr>
            <a:endParaRPr lang="en-IN" dirty="0" smtClean="0"/>
          </a:p>
          <a:p>
            <a:pPr marL="0" indent="0">
              <a:buNone/>
            </a:pPr>
            <a:r>
              <a:rPr lang="en-IN" dirty="0" smtClean="0"/>
              <a:t>The </a:t>
            </a:r>
            <a:r>
              <a:rPr lang="en-IN" dirty="0"/>
              <a:t>loop functions runs continuously till the device is powered off. </a:t>
            </a:r>
            <a:endParaRPr lang="en-IN" dirty="0" smtClean="0"/>
          </a:p>
          <a:p>
            <a:pPr marL="0" indent="0">
              <a:buNone/>
            </a:pPr>
            <a:r>
              <a:rPr lang="en-IN" dirty="0" smtClean="0"/>
              <a:t>The </a:t>
            </a:r>
            <a:r>
              <a:rPr lang="en-IN" dirty="0"/>
              <a:t>main logic of the code goes here. </a:t>
            </a:r>
            <a:endParaRPr lang="en-IN" dirty="0" smtClean="0"/>
          </a:p>
          <a:p>
            <a:pPr marL="0" indent="0">
              <a:buNone/>
            </a:pPr>
            <a:r>
              <a:rPr lang="en-IN" dirty="0" smtClean="0"/>
              <a:t>Similar </a:t>
            </a:r>
            <a:r>
              <a:rPr lang="en-IN" dirty="0"/>
              <a:t>to while (1) for </a:t>
            </a:r>
            <a:r>
              <a:rPr lang="en-IN" dirty="0" smtClean="0"/>
              <a:t>micro-controller programming</a:t>
            </a:r>
            <a:r>
              <a:rPr lang="en-IN" dirty="0"/>
              <a:t>. </a:t>
            </a:r>
          </a:p>
        </p:txBody>
      </p:sp>
    </p:spTree>
    <p:extLst>
      <p:ext uri="{BB962C8B-B14F-4D97-AF65-F5344CB8AC3E}">
        <p14:creationId xmlns:p14="http://schemas.microsoft.com/office/powerpoint/2010/main" val="206156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298" y="1592387"/>
            <a:ext cx="7422174" cy="601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82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pinMode</a:t>
            </a:r>
            <a:r>
              <a:rPr lang="en-IN" dirty="0" smtClean="0"/>
              <a:t>()</a:t>
            </a:r>
            <a:endParaRPr lang="en-IN" dirty="0"/>
          </a:p>
        </p:txBody>
      </p:sp>
      <p:sp>
        <p:nvSpPr>
          <p:cNvPr id="3" name="Content Placeholder 2"/>
          <p:cNvSpPr>
            <a:spLocks noGrp="1"/>
          </p:cNvSpPr>
          <p:nvPr>
            <p:ph idx="1"/>
          </p:nvPr>
        </p:nvSpPr>
        <p:spPr/>
        <p:txBody>
          <a:bodyPr>
            <a:normAutofit/>
          </a:bodyPr>
          <a:lstStyle/>
          <a:p>
            <a:r>
              <a:rPr lang="en-IN" dirty="0" smtClean="0"/>
              <a:t>Syntax   :      </a:t>
            </a:r>
            <a:r>
              <a:rPr lang="en-IN" dirty="0" err="1" smtClean="0"/>
              <a:t>pinMode</a:t>
            </a:r>
            <a:r>
              <a:rPr lang="en-IN" dirty="0" smtClean="0"/>
              <a:t>(pin</a:t>
            </a:r>
            <a:r>
              <a:rPr lang="en-IN" dirty="0"/>
              <a:t>, mode)</a:t>
            </a:r>
          </a:p>
          <a:p>
            <a:endParaRPr lang="en-IN" dirty="0"/>
          </a:p>
          <a:p>
            <a:r>
              <a:rPr lang="en-IN" dirty="0" smtClean="0"/>
              <a:t>A </a:t>
            </a:r>
            <a:r>
              <a:rPr lang="en-IN" dirty="0"/>
              <a:t>pin on </a:t>
            </a:r>
            <a:r>
              <a:rPr lang="en-IN" dirty="0" err="1"/>
              <a:t>arduino</a:t>
            </a:r>
            <a:r>
              <a:rPr lang="en-IN" dirty="0"/>
              <a:t> can be set as input or output by using </a:t>
            </a:r>
            <a:r>
              <a:rPr lang="en-IN" dirty="0" err="1"/>
              <a:t>pinMode</a:t>
            </a:r>
            <a:r>
              <a:rPr lang="en-IN" dirty="0"/>
              <a:t> function. </a:t>
            </a:r>
          </a:p>
          <a:p>
            <a:r>
              <a:rPr lang="en-IN" dirty="0" err="1" smtClean="0"/>
              <a:t>pinMode</a:t>
            </a:r>
            <a:r>
              <a:rPr lang="en-IN" dirty="0" smtClean="0"/>
              <a:t>(13</a:t>
            </a:r>
            <a:r>
              <a:rPr lang="en-IN" dirty="0"/>
              <a:t>, OUTPUT); // sets pin 13 as output pin </a:t>
            </a:r>
          </a:p>
          <a:p>
            <a:r>
              <a:rPr lang="en-IN" dirty="0" err="1" smtClean="0"/>
              <a:t>pinMode</a:t>
            </a:r>
            <a:r>
              <a:rPr lang="en-IN" dirty="0" smtClean="0"/>
              <a:t>(13</a:t>
            </a:r>
            <a:r>
              <a:rPr lang="en-IN" dirty="0"/>
              <a:t>, INPUT); // sets pin 13 as input pin</a:t>
            </a:r>
          </a:p>
        </p:txBody>
      </p:sp>
    </p:spTree>
    <p:extLst>
      <p:ext uri="{BB962C8B-B14F-4D97-AF65-F5344CB8AC3E}">
        <p14:creationId xmlns:p14="http://schemas.microsoft.com/office/powerpoint/2010/main" val="184518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435280" cy="4925144"/>
          </a:xfrm>
        </p:spPr>
        <p:txBody>
          <a:bodyPr>
            <a:normAutofit fontScale="92500" lnSpcReduction="10000"/>
          </a:bodyPr>
          <a:lstStyle/>
          <a:p>
            <a:pPr marL="0" indent="0">
              <a:buNone/>
            </a:pPr>
            <a:r>
              <a:rPr lang="en-IN" dirty="0"/>
              <a:t>void setup() { </a:t>
            </a:r>
            <a:r>
              <a:rPr lang="en-IN" dirty="0" err="1"/>
              <a:t>pinMode</a:t>
            </a:r>
            <a:r>
              <a:rPr lang="en-IN" dirty="0"/>
              <a:t>(13, OUTPUT); </a:t>
            </a:r>
            <a:r>
              <a:rPr lang="en-IN" dirty="0" smtClean="0"/>
              <a:t> </a:t>
            </a:r>
            <a:r>
              <a:rPr lang="en-IN" sz="2500" dirty="0" smtClean="0">
                <a:solidFill>
                  <a:srgbClr val="FF0000"/>
                </a:solidFill>
              </a:rPr>
              <a:t>// </a:t>
            </a:r>
            <a:r>
              <a:rPr lang="en-IN" sz="2500" dirty="0">
                <a:solidFill>
                  <a:srgbClr val="FF0000"/>
                </a:solidFill>
              </a:rPr>
              <a:t>sets the digital pin 13 as output </a:t>
            </a:r>
            <a:endParaRPr lang="en-IN" sz="2500" dirty="0" smtClean="0">
              <a:solidFill>
                <a:srgbClr val="FF0000"/>
              </a:solidFill>
            </a:endParaRPr>
          </a:p>
          <a:p>
            <a:pPr marL="0" indent="0">
              <a:buNone/>
            </a:pPr>
            <a:r>
              <a:rPr lang="en-IN" dirty="0" smtClean="0"/>
              <a:t>} </a:t>
            </a:r>
          </a:p>
          <a:p>
            <a:pPr marL="0" indent="0">
              <a:buNone/>
            </a:pPr>
            <a:endParaRPr lang="en-IN" dirty="0"/>
          </a:p>
          <a:p>
            <a:pPr marL="0" indent="0">
              <a:buNone/>
            </a:pPr>
            <a:r>
              <a:rPr lang="en-IN" dirty="0" smtClean="0"/>
              <a:t>void </a:t>
            </a:r>
            <a:r>
              <a:rPr lang="en-IN" dirty="0"/>
              <a:t>loop() </a:t>
            </a:r>
            <a:r>
              <a:rPr lang="en-IN" dirty="0" smtClean="0"/>
              <a:t>{</a:t>
            </a:r>
          </a:p>
          <a:p>
            <a:pPr marL="0" indent="0">
              <a:buNone/>
            </a:pPr>
            <a:r>
              <a:rPr lang="en-IN" dirty="0" smtClean="0"/>
              <a:t> </a:t>
            </a:r>
            <a:r>
              <a:rPr lang="en-IN" dirty="0" err="1"/>
              <a:t>digitalWrite</a:t>
            </a:r>
            <a:r>
              <a:rPr lang="en-IN" dirty="0"/>
              <a:t>(13, HIGH); </a:t>
            </a:r>
            <a:r>
              <a:rPr lang="en-IN" sz="2900" dirty="0">
                <a:solidFill>
                  <a:srgbClr val="FF0000"/>
                </a:solidFill>
              </a:rPr>
              <a:t>// sets the </a:t>
            </a:r>
            <a:r>
              <a:rPr lang="en-IN" sz="2900" dirty="0" smtClean="0">
                <a:solidFill>
                  <a:srgbClr val="FF0000"/>
                </a:solidFill>
              </a:rPr>
              <a:t>digital </a:t>
            </a:r>
            <a:r>
              <a:rPr lang="en-IN" sz="2900" dirty="0">
                <a:solidFill>
                  <a:srgbClr val="FF0000"/>
                </a:solidFill>
              </a:rPr>
              <a:t>pin 13 on </a:t>
            </a:r>
            <a:endParaRPr lang="en-IN" sz="2900" dirty="0" smtClean="0">
              <a:solidFill>
                <a:srgbClr val="FF0000"/>
              </a:solidFill>
            </a:endParaRPr>
          </a:p>
          <a:p>
            <a:pPr marL="0" indent="0">
              <a:buNone/>
            </a:pPr>
            <a:r>
              <a:rPr lang="en-IN" dirty="0" smtClean="0"/>
              <a:t>delay(1000</a:t>
            </a:r>
            <a:r>
              <a:rPr lang="en-IN" dirty="0"/>
              <a:t>); </a:t>
            </a:r>
            <a:r>
              <a:rPr lang="en-IN" sz="2900" dirty="0">
                <a:solidFill>
                  <a:srgbClr val="FF0000"/>
                </a:solidFill>
              </a:rPr>
              <a:t>// waits for a </a:t>
            </a:r>
            <a:r>
              <a:rPr lang="en-IN" sz="2900" dirty="0" smtClean="0">
                <a:solidFill>
                  <a:srgbClr val="FF0000"/>
                </a:solidFill>
              </a:rPr>
              <a:t>second </a:t>
            </a:r>
          </a:p>
          <a:p>
            <a:pPr marL="0" indent="0">
              <a:buNone/>
            </a:pPr>
            <a:r>
              <a:rPr lang="en-IN" dirty="0" err="1" smtClean="0"/>
              <a:t>digitalWrite</a:t>
            </a:r>
            <a:r>
              <a:rPr lang="en-IN" dirty="0" smtClean="0"/>
              <a:t>(13</a:t>
            </a:r>
            <a:r>
              <a:rPr lang="en-IN" dirty="0"/>
              <a:t>, LOW); </a:t>
            </a:r>
            <a:r>
              <a:rPr lang="en-IN" sz="2900" dirty="0">
                <a:solidFill>
                  <a:srgbClr val="FF0000"/>
                </a:solidFill>
              </a:rPr>
              <a:t>// sets the digital pin 13 off </a:t>
            </a:r>
            <a:endParaRPr lang="en-IN" sz="2900" dirty="0" smtClean="0">
              <a:solidFill>
                <a:srgbClr val="FF0000"/>
              </a:solidFill>
            </a:endParaRPr>
          </a:p>
          <a:p>
            <a:pPr marL="0" indent="0">
              <a:buNone/>
            </a:pPr>
            <a:r>
              <a:rPr lang="en-IN" dirty="0" smtClean="0"/>
              <a:t>delay(1000</a:t>
            </a:r>
            <a:r>
              <a:rPr lang="en-IN" dirty="0"/>
              <a:t>); </a:t>
            </a:r>
            <a:r>
              <a:rPr lang="en-IN" sz="2900" dirty="0">
                <a:solidFill>
                  <a:srgbClr val="FF0000"/>
                </a:solidFill>
              </a:rPr>
              <a:t>// waits for a </a:t>
            </a:r>
            <a:r>
              <a:rPr lang="en-IN" sz="2900" dirty="0" smtClean="0">
                <a:solidFill>
                  <a:srgbClr val="FF0000"/>
                </a:solidFill>
              </a:rPr>
              <a:t>second</a:t>
            </a:r>
          </a:p>
          <a:p>
            <a:pPr marL="0" indent="0">
              <a:buNone/>
            </a:pPr>
            <a:r>
              <a:rPr lang="en-IN" dirty="0" smtClean="0"/>
              <a:t> </a:t>
            </a:r>
            <a:r>
              <a:rPr lang="en-IN" dirty="0"/>
              <a:t>}</a:t>
            </a:r>
          </a:p>
        </p:txBody>
      </p:sp>
    </p:spTree>
    <p:extLst>
      <p:ext uri="{BB962C8B-B14F-4D97-AF65-F5344CB8AC3E}">
        <p14:creationId xmlns:p14="http://schemas.microsoft.com/office/powerpoint/2010/main" val="424730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digitalWrite</a:t>
            </a:r>
            <a:r>
              <a:rPr lang="en-IN" dirty="0" smtClean="0"/>
              <a:t>()</a:t>
            </a:r>
            <a:endParaRPr lang="en-IN" dirty="0"/>
          </a:p>
        </p:txBody>
      </p:sp>
      <p:sp>
        <p:nvSpPr>
          <p:cNvPr id="3" name="Content Placeholder 2"/>
          <p:cNvSpPr>
            <a:spLocks noGrp="1"/>
          </p:cNvSpPr>
          <p:nvPr>
            <p:ph idx="1"/>
          </p:nvPr>
        </p:nvSpPr>
        <p:spPr>
          <a:xfrm>
            <a:off x="457200" y="1600200"/>
            <a:ext cx="8291264" cy="5069160"/>
          </a:xfrm>
        </p:spPr>
        <p:txBody>
          <a:bodyPr>
            <a:normAutofit lnSpcReduction="10000"/>
          </a:bodyPr>
          <a:lstStyle/>
          <a:p>
            <a:r>
              <a:rPr lang="en-IN" dirty="0"/>
              <a:t>Write a </a:t>
            </a:r>
            <a:r>
              <a:rPr lang="en-IN" dirty="0" smtClean="0"/>
              <a:t>HIGH</a:t>
            </a:r>
            <a:r>
              <a:rPr lang="en-IN" dirty="0"/>
              <a:t> or a LOW value to a digital pin</a:t>
            </a:r>
            <a:r>
              <a:rPr lang="en-IN" dirty="0" smtClean="0"/>
              <a:t>.</a:t>
            </a:r>
          </a:p>
          <a:p>
            <a:endParaRPr lang="en-IN" dirty="0" smtClean="0"/>
          </a:p>
          <a:p>
            <a:r>
              <a:rPr lang="en-IN" dirty="0" smtClean="0"/>
              <a:t>Syntax:</a:t>
            </a:r>
            <a:endParaRPr lang="en-IN" dirty="0"/>
          </a:p>
          <a:p>
            <a:pPr marL="0" indent="0">
              <a:buNone/>
            </a:pPr>
            <a:r>
              <a:rPr lang="en-IN" dirty="0" smtClean="0"/>
              <a:t>		</a:t>
            </a:r>
            <a:r>
              <a:rPr lang="en-IN" dirty="0" err="1" smtClean="0"/>
              <a:t>digitalWrite</a:t>
            </a:r>
            <a:r>
              <a:rPr lang="en-IN" dirty="0" smtClean="0"/>
              <a:t>(pin</a:t>
            </a:r>
            <a:r>
              <a:rPr lang="en-IN" dirty="0"/>
              <a:t>, value</a:t>
            </a:r>
            <a:r>
              <a:rPr lang="en-IN" dirty="0" smtClean="0"/>
              <a:t>)</a:t>
            </a:r>
          </a:p>
          <a:p>
            <a:r>
              <a:rPr lang="en-IN" dirty="0"/>
              <a:t>Parameters</a:t>
            </a:r>
          </a:p>
          <a:p>
            <a:pPr marL="0" indent="0">
              <a:buNone/>
            </a:pPr>
            <a:r>
              <a:rPr lang="en-IN" dirty="0" smtClean="0"/>
              <a:t>		pin</a:t>
            </a:r>
            <a:r>
              <a:rPr lang="en-IN" dirty="0"/>
              <a:t>: the </a:t>
            </a:r>
            <a:r>
              <a:rPr lang="en-IN" dirty="0" err="1"/>
              <a:t>Arduino</a:t>
            </a:r>
            <a:r>
              <a:rPr lang="en-IN" dirty="0"/>
              <a:t> pin number.</a:t>
            </a:r>
            <a:br>
              <a:rPr lang="en-IN" dirty="0"/>
            </a:br>
            <a:r>
              <a:rPr lang="en-IN" dirty="0" smtClean="0"/>
              <a:t>		value</a:t>
            </a:r>
            <a:r>
              <a:rPr lang="en-IN" dirty="0"/>
              <a:t>: HIGH or LOW</a:t>
            </a:r>
            <a:r>
              <a:rPr lang="en-IN" dirty="0" smtClean="0"/>
              <a:t>.</a:t>
            </a:r>
          </a:p>
          <a:p>
            <a:r>
              <a:rPr lang="en-IN" dirty="0"/>
              <a:t>Returns</a:t>
            </a:r>
          </a:p>
          <a:p>
            <a:pPr marL="0" indent="0">
              <a:buNone/>
            </a:pPr>
            <a:r>
              <a:rPr lang="en-IN" dirty="0" smtClean="0"/>
              <a:t>		Nothing</a:t>
            </a:r>
            <a:endParaRPr lang="en-IN" dirty="0"/>
          </a:p>
          <a:p>
            <a:pPr marL="0" indent="0">
              <a:buNone/>
            </a:pPr>
            <a:endParaRPr lang="en-IN" dirty="0"/>
          </a:p>
          <a:p>
            <a:endParaRPr lang="en-IN" dirty="0"/>
          </a:p>
        </p:txBody>
      </p:sp>
    </p:spTree>
    <p:extLst>
      <p:ext uri="{BB962C8B-B14F-4D97-AF65-F5344CB8AC3E}">
        <p14:creationId xmlns:p14="http://schemas.microsoft.com/office/powerpoint/2010/main" val="2144783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digitalWrite</a:t>
            </a:r>
            <a:r>
              <a:rPr lang="en-IN" dirty="0"/>
              <a:t>(13, LOW); // Makes the output voltage on pin 13 , 0V </a:t>
            </a:r>
          </a:p>
          <a:p>
            <a:endParaRPr lang="en-IN" dirty="0" smtClean="0"/>
          </a:p>
          <a:p>
            <a:r>
              <a:rPr lang="en-IN" dirty="0" err="1" smtClean="0"/>
              <a:t>digitalWrite</a:t>
            </a:r>
            <a:r>
              <a:rPr lang="en-IN" dirty="0" smtClean="0"/>
              <a:t>(13</a:t>
            </a:r>
            <a:r>
              <a:rPr lang="en-IN" dirty="0"/>
              <a:t>, HIGH); // Makes the output voltage on pin 13 , 5V </a:t>
            </a:r>
          </a:p>
          <a:p>
            <a:endParaRPr lang="en-IN" dirty="0" smtClean="0"/>
          </a:p>
          <a:p>
            <a:r>
              <a:rPr lang="en-IN" dirty="0" err="1" smtClean="0"/>
              <a:t>int</a:t>
            </a:r>
            <a:r>
              <a:rPr lang="en-IN" dirty="0" smtClean="0"/>
              <a:t> </a:t>
            </a:r>
            <a:r>
              <a:rPr lang="en-IN" dirty="0" err="1"/>
              <a:t>buttonState</a:t>
            </a:r>
            <a:r>
              <a:rPr lang="en-IN" dirty="0"/>
              <a:t> = </a:t>
            </a:r>
            <a:r>
              <a:rPr lang="en-IN" dirty="0" err="1"/>
              <a:t>digitalRead</a:t>
            </a:r>
            <a:r>
              <a:rPr lang="en-IN" dirty="0"/>
              <a:t>(2); // reads the value of pin 2 in </a:t>
            </a:r>
            <a:r>
              <a:rPr lang="en-IN" dirty="0" err="1"/>
              <a:t>buttonState</a:t>
            </a:r>
            <a:endParaRPr lang="en-IN" dirty="0"/>
          </a:p>
        </p:txBody>
      </p:sp>
    </p:spTree>
    <p:extLst>
      <p:ext uri="{BB962C8B-B14F-4D97-AF65-F5344CB8AC3E}">
        <p14:creationId xmlns:p14="http://schemas.microsoft.com/office/powerpoint/2010/main" val="266217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Libraries are a collection of code that makes it easy for you to connect to a sensor, display, module, etc. For example, the built-in </a:t>
            </a:r>
            <a:r>
              <a:rPr lang="en-IN" dirty="0" err="1"/>
              <a:t>LiquidCrystal</a:t>
            </a:r>
            <a:r>
              <a:rPr lang="en-IN" dirty="0"/>
              <a:t> library makes it easy to talk to character LCD displays. There are hundreds of additional libraries available on the Internet for download.</a:t>
            </a:r>
          </a:p>
        </p:txBody>
      </p:sp>
    </p:spTree>
    <p:extLst>
      <p:ext uri="{BB962C8B-B14F-4D97-AF65-F5344CB8AC3E}">
        <p14:creationId xmlns:p14="http://schemas.microsoft.com/office/powerpoint/2010/main" val="166760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IoT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8037335" cy="420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11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jisasi\Deskto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56792"/>
            <a:ext cx="7286037" cy="448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25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vijisasi\Deskto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620688"/>
            <a:ext cx="7521326" cy="512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946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vijisasi\Deskto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52736"/>
            <a:ext cx="7224094" cy="50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29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mple IoT gateway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060848"/>
            <a:ext cx="494347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256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duino Uno Pi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6712"/>
            <a:ext cx="66675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157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692696"/>
            <a:ext cx="10960098"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760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52" y="620688"/>
            <a:ext cx="8323620" cy="533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308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79" y="2076450"/>
            <a:ext cx="8275785" cy="300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25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3" y="404664"/>
            <a:ext cx="8447566"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450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resistor color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81" y="260648"/>
            <a:ext cx="8053859"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982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IoT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806073"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19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Sensors and actuators</a:t>
            </a:r>
            <a:endParaRPr lang="en-IN" dirty="0"/>
          </a:p>
        </p:txBody>
      </p:sp>
      <p:sp>
        <p:nvSpPr>
          <p:cNvPr id="3" name="Content Placeholder 2"/>
          <p:cNvSpPr>
            <a:spLocks noGrp="1"/>
          </p:cNvSpPr>
          <p:nvPr>
            <p:ph idx="1"/>
          </p:nvPr>
        </p:nvSpPr>
        <p:spPr/>
        <p:txBody>
          <a:bodyPr>
            <a:normAutofit lnSpcReduction="10000"/>
          </a:bodyPr>
          <a:lstStyle/>
          <a:p>
            <a:pPr algn="just"/>
            <a:r>
              <a:rPr lang="en-IN" dirty="0"/>
              <a:t>The intelligence and value from an </a:t>
            </a:r>
            <a:r>
              <a:rPr lang="en-IN" dirty="0" err="1"/>
              <a:t>IoT</a:t>
            </a:r>
            <a:r>
              <a:rPr lang="en-IN" dirty="0"/>
              <a:t> system is based on what can be learned from the data. Sensors are the source of </a:t>
            </a:r>
            <a:r>
              <a:rPr lang="en-IN" dirty="0" err="1"/>
              <a:t>IoT</a:t>
            </a:r>
            <a:r>
              <a:rPr lang="en-IN" dirty="0"/>
              <a:t> data</a:t>
            </a:r>
            <a:r>
              <a:rPr lang="en-IN" dirty="0" smtClean="0"/>
              <a:t>.</a:t>
            </a:r>
          </a:p>
          <a:p>
            <a:pPr algn="just"/>
            <a:endParaRPr lang="en-IN" dirty="0"/>
          </a:p>
          <a:p>
            <a:pPr algn="just"/>
            <a:r>
              <a:rPr lang="en-IN" dirty="0" smtClean="0"/>
              <a:t>A sensor is </a:t>
            </a:r>
            <a:r>
              <a:rPr lang="en-IN" dirty="0"/>
              <a:t>any physical device that converts one form of energy into another. </a:t>
            </a:r>
            <a:r>
              <a:rPr lang="en-IN" dirty="0" smtClean="0"/>
              <a:t>It</a:t>
            </a:r>
            <a:r>
              <a:rPr lang="en-IN" dirty="0"/>
              <a:t> converts some physical phenomenon into an electrical impulse that can then be interpreted to determine a reading.</a:t>
            </a:r>
          </a:p>
        </p:txBody>
      </p:sp>
    </p:spTree>
    <p:extLst>
      <p:ext uri="{BB962C8B-B14F-4D97-AF65-F5344CB8AC3E}">
        <p14:creationId xmlns:p14="http://schemas.microsoft.com/office/powerpoint/2010/main" val="3684855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microcontroller</a:t>
            </a:r>
            <a:endParaRPr lang="en-IN" dirty="0"/>
          </a:p>
        </p:txBody>
      </p:sp>
      <p:sp>
        <p:nvSpPr>
          <p:cNvPr id="3" name="Content Placeholder 2"/>
          <p:cNvSpPr>
            <a:spLocks noGrp="1"/>
          </p:cNvSpPr>
          <p:nvPr>
            <p:ph idx="1"/>
          </p:nvPr>
        </p:nvSpPr>
        <p:spPr>
          <a:xfrm>
            <a:off x="179512" y="1196752"/>
            <a:ext cx="8640960" cy="5544616"/>
          </a:xfrm>
        </p:spPr>
        <p:txBody>
          <a:bodyPr>
            <a:normAutofit/>
          </a:bodyPr>
          <a:lstStyle/>
          <a:p>
            <a:pPr marL="0" indent="0" algn="just">
              <a:buNone/>
            </a:pPr>
            <a:r>
              <a:rPr lang="en-IN" dirty="0"/>
              <a:t> A microcontroller is a single chip containing at least a CPU, non-volatile memory, volatile memory, a timer and an I/O control unit.</a:t>
            </a:r>
            <a:br>
              <a:rPr lang="en-IN" dirty="0"/>
            </a:br>
            <a:r>
              <a:rPr lang="en-IN" dirty="0"/>
              <a:t/>
            </a:r>
            <a:br>
              <a:rPr lang="en-IN" dirty="0"/>
            </a:br>
            <a:r>
              <a:rPr lang="en-IN" dirty="0"/>
              <a:t/>
            </a:r>
            <a:br>
              <a:rPr lang="en-IN" dirty="0"/>
            </a:br>
            <a:r>
              <a:rPr lang="en-IN" dirty="0"/>
              <a:t>M</a:t>
            </a:r>
            <a:r>
              <a:rPr lang="en-IN" dirty="0" smtClean="0"/>
              <a:t>icrocontroller </a:t>
            </a:r>
            <a:r>
              <a:rPr lang="en-IN" dirty="0"/>
              <a:t>can be described as a computer on a chip. </a:t>
            </a:r>
          </a:p>
        </p:txBody>
      </p:sp>
    </p:spTree>
    <p:extLst>
      <p:ext uri="{BB962C8B-B14F-4D97-AF65-F5344CB8AC3E}">
        <p14:creationId xmlns:p14="http://schemas.microsoft.com/office/powerpoint/2010/main" val="1521970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63" y="1124744"/>
            <a:ext cx="8536009" cy="447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96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Protocol</a:t>
            </a:r>
            <a:endParaRPr lang="en-IN" dirty="0"/>
          </a:p>
        </p:txBody>
      </p:sp>
      <p:sp>
        <p:nvSpPr>
          <p:cNvPr id="3" name="Content Placeholder 2"/>
          <p:cNvSpPr>
            <a:spLocks noGrp="1"/>
          </p:cNvSpPr>
          <p:nvPr>
            <p:ph idx="1"/>
          </p:nvPr>
        </p:nvSpPr>
        <p:spPr>
          <a:xfrm>
            <a:off x="323528" y="1600200"/>
            <a:ext cx="8640960" cy="5257800"/>
          </a:xfrm>
        </p:spPr>
        <p:txBody>
          <a:bodyPr>
            <a:normAutofit fontScale="92500" lnSpcReduction="10000"/>
          </a:bodyPr>
          <a:lstStyle/>
          <a:p>
            <a:pPr algn="just"/>
            <a:r>
              <a:rPr lang="en-IN" dirty="0"/>
              <a:t>It is a digital language through which we communicate with others on the Internet. </a:t>
            </a:r>
            <a:endParaRPr lang="en-IN" dirty="0" smtClean="0"/>
          </a:p>
          <a:p>
            <a:pPr algn="just"/>
            <a:endParaRPr lang="en-IN" dirty="0" smtClean="0"/>
          </a:p>
          <a:p>
            <a:pPr algn="just"/>
            <a:r>
              <a:rPr lang="en-IN" b="1" dirty="0" smtClean="0"/>
              <a:t>protocol </a:t>
            </a:r>
            <a:r>
              <a:rPr lang="en-IN" b="1" dirty="0"/>
              <a:t>meaning is that it a</a:t>
            </a:r>
            <a:r>
              <a:rPr lang="en-IN" dirty="0"/>
              <a:t> </a:t>
            </a:r>
            <a:r>
              <a:rPr lang="en-IN" b="1" dirty="0"/>
              <a:t>set of mutually accepted and implemented rules</a:t>
            </a:r>
            <a:r>
              <a:rPr lang="en-IN" dirty="0"/>
              <a:t> </a:t>
            </a:r>
            <a:r>
              <a:rPr lang="en-IN" b="1" dirty="0"/>
              <a:t>at both ends of the communications channel for the proper exchange of information</a:t>
            </a:r>
            <a:r>
              <a:rPr lang="en-IN" dirty="0"/>
              <a:t>. </a:t>
            </a:r>
            <a:endParaRPr lang="en-IN" dirty="0" smtClean="0"/>
          </a:p>
          <a:p>
            <a:pPr algn="just"/>
            <a:endParaRPr lang="en-IN" dirty="0"/>
          </a:p>
          <a:p>
            <a:pPr algn="just"/>
            <a:r>
              <a:rPr lang="en-IN" dirty="0" smtClean="0"/>
              <a:t>Message </a:t>
            </a:r>
            <a:r>
              <a:rPr lang="en-IN" dirty="0"/>
              <a:t>travel from sender to </a:t>
            </a:r>
            <a:r>
              <a:rPr lang="en-IN" dirty="0" smtClean="0"/>
              <a:t>receiver </a:t>
            </a:r>
            <a:r>
              <a:rPr lang="en-IN" dirty="0"/>
              <a:t>via a medium (The medium is the physical path over which a message travels) using a protocol.</a:t>
            </a:r>
          </a:p>
        </p:txBody>
      </p:sp>
    </p:spTree>
    <p:extLst>
      <p:ext uri="{BB962C8B-B14F-4D97-AF65-F5344CB8AC3E}">
        <p14:creationId xmlns:p14="http://schemas.microsoft.com/office/powerpoint/2010/main" val="1108442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Protocols' are developed by industry wide organizations. </a:t>
            </a:r>
            <a:endParaRPr lang="en-IN" dirty="0" smtClean="0"/>
          </a:p>
          <a:p>
            <a:pPr algn="just"/>
            <a:endParaRPr lang="en-IN" dirty="0"/>
          </a:p>
          <a:p>
            <a:pPr algn="just"/>
            <a:r>
              <a:rPr lang="en-IN" dirty="0" smtClean="0"/>
              <a:t>All </a:t>
            </a:r>
            <a:r>
              <a:rPr lang="en-IN" dirty="0"/>
              <a:t>data of </a:t>
            </a:r>
            <a:r>
              <a:rPr lang="en-IN" i="1" dirty="0"/>
              <a:t>protocols</a:t>
            </a:r>
            <a:r>
              <a:rPr lang="en-IN" dirty="0"/>
              <a:t> are stored in binary information. Protocol language is a mixture of bits, characters, integers, etc. </a:t>
            </a:r>
          </a:p>
        </p:txBody>
      </p:sp>
    </p:spTree>
    <p:extLst>
      <p:ext uri="{BB962C8B-B14F-4D97-AF65-F5344CB8AC3E}">
        <p14:creationId xmlns:p14="http://schemas.microsoft.com/office/powerpoint/2010/main" val="194280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76672"/>
            <a:ext cx="8640960" cy="6192688"/>
          </a:xfrm>
        </p:spPr>
        <p:txBody>
          <a:bodyPr>
            <a:normAutofit fontScale="92500" lnSpcReduction="20000"/>
          </a:bodyPr>
          <a:lstStyle/>
          <a:p>
            <a:r>
              <a:rPr lang="en-IN" dirty="0"/>
              <a:t>Each of it has its own access method of exchanging data over a computer network, such as LAN, Internet, Intranet, etc. </a:t>
            </a:r>
            <a:endParaRPr lang="en-IN" dirty="0" smtClean="0"/>
          </a:p>
          <a:p>
            <a:r>
              <a:rPr lang="en-IN" dirty="0" smtClean="0"/>
              <a:t>One </a:t>
            </a:r>
            <a:r>
              <a:rPr lang="en-IN" dirty="0"/>
              <a:t>of the most common and known protocol example is HTTP, that is used over the world wide web. </a:t>
            </a:r>
            <a:endParaRPr lang="en-IN" dirty="0" smtClean="0"/>
          </a:p>
          <a:p>
            <a:endParaRPr lang="en-IN" dirty="0" smtClean="0"/>
          </a:p>
          <a:p>
            <a:r>
              <a:rPr lang="en-IN" dirty="0" smtClean="0"/>
              <a:t>Other protocols: </a:t>
            </a:r>
            <a:endParaRPr lang="en-IN" dirty="0"/>
          </a:p>
          <a:p>
            <a:r>
              <a:rPr lang="en-IN" dirty="0" smtClean="0"/>
              <a:t>TCP/IP </a:t>
            </a:r>
            <a:r>
              <a:rPr lang="en-IN" dirty="0"/>
              <a:t>(Transmission Control Protocol/Internet </a:t>
            </a:r>
            <a:r>
              <a:rPr lang="en-IN" dirty="0" smtClean="0"/>
              <a:t>Protocol)</a:t>
            </a:r>
            <a:endParaRPr lang="en-IN" dirty="0"/>
          </a:p>
          <a:p>
            <a:r>
              <a:rPr lang="en-IN" dirty="0" smtClean="0"/>
              <a:t>ARP </a:t>
            </a:r>
            <a:r>
              <a:rPr lang="en-IN" dirty="0"/>
              <a:t>(Address Resolution </a:t>
            </a:r>
            <a:r>
              <a:rPr lang="en-IN" dirty="0" smtClean="0"/>
              <a:t>Protocol)</a:t>
            </a:r>
            <a:endParaRPr lang="en-IN" dirty="0"/>
          </a:p>
          <a:p>
            <a:r>
              <a:rPr lang="en-IN" dirty="0" smtClean="0"/>
              <a:t>DHCP </a:t>
            </a:r>
            <a:r>
              <a:rPr lang="en-IN" dirty="0"/>
              <a:t>(Dynamic Host Configuration </a:t>
            </a:r>
            <a:r>
              <a:rPr lang="en-IN" dirty="0" smtClean="0"/>
              <a:t>Protocol)</a:t>
            </a:r>
            <a:endParaRPr lang="en-IN" dirty="0"/>
          </a:p>
          <a:p>
            <a:r>
              <a:rPr lang="en-IN" dirty="0" smtClean="0"/>
              <a:t>DNS </a:t>
            </a:r>
            <a:r>
              <a:rPr lang="en-IN" dirty="0"/>
              <a:t>(Domain Name </a:t>
            </a:r>
            <a:r>
              <a:rPr lang="en-IN" dirty="0" smtClean="0"/>
              <a:t>System)</a:t>
            </a:r>
            <a:endParaRPr lang="en-IN" dirty="0"/>
          </a:p>
          <a:p>
            <a:r>
              <a:rPr lang="en-IN" dirty="0" smtClean="0"/>
              <a:t>FTP </a:t>
            </a:r>
            <a:r>
              <a:rPr lang="en-IN" dirty="0"/>
              <a:t>(File Transfer Protocol) </a:t>
            </a:r>
          </a:p>
          <a:p>
            <a:endParaRPr lang="en-IN" dirty="0"/>
          </a:p>
        </p:txBody>
      </p:sp>
    </p:spTree>
    <p:extLst>
      <p:ext uri="{BB962C8B-B14F-4D97-AF65-F5344CB8AC3E}">
        <p14:creationId xmlns:p14="http://schemas.microsoft.com/office/powerpoint/2010/main" val="2242917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HTTP is an application-layer protocol that is used for transferring files on the internet. It is used by web browsers and servers use to communicate.</a:t>
            </a:r>
          </a:p>
        </p:txBody>
      </p:sp>
    </p:spTree>
    <p:extLst>
      <p:ext uri="{BB962C8B-B14F-4D97-AF65-F5344CB8AC3E}">
        <p14:creationId xmlns:p14="http://schemas.microsoft.com/office/powerpoint/2010/main" val="2820154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pPr marL="0" indent="0">
              <a:buNone/>
            </a:pPr>
            <a:r>
              <a:rPr lang="en-IN" b="1" dirty="0"/>
              <a:t>Internet Protocol (IP)</a:t>
            </a:r>
          </a:p>
          <a:p>
            <a:pPr marL="0" indent="0">
              <a:buNone/>
            </a:pPr>
            <a:r>
              <a:rPr lang="en-IN" dirty="0"/>
              <a:t>IP is also working with TCP. It is an addressing Protocol. IP addresses packets route them and show different nodes and network Unless it reaches its right destination. </a:t>
            </a:r>
            <a:endParaRPr lang="en-IN" dirty="0" smtClean="0"/>
          </a:p>
          <a:p>
            <a:pPr marL="0" indent="0">
              <a:buNone/>
            </a:pPr>
            <a:r>
              <a:rPr lang="en-IN" b="1" dirty="0" smtClean="0"/>
              <a:t>FTP</a:t>
            </a:r>
            <a:endParaRPr lang="en-IN" b="1" dirty="0"/>
          </a:p>
          <a:p>
            <a:pPr marL="0" indent="0">
              <a:buNone/>
            </a:pPr>
            <a:r>
              <a:rPr lang="en-IN" dirty="0"/>
              <a:t>File transfer protocol is basically used for transferring files to different networks</a:t>
            </a:r>
            <a:r>
              <a:rPr lang="en-IN" dirty="0" smtClean="0"/>
              <a:t>.</a:t>
            </a:r>
          </a:p>
          <a:p>
            <a:pPr marL="0" indent="0">
              <a:buNone/>
            </a:pPr>
            <a:r>
              <a:rPr lang="en-IN" dirty="0" smtClean="0"/>
              <a:t> </a:t>
            </a:r>
            <a:endParaRPr lang="en-IN" dirty="0"/>
          </a:p>
          <a:p>
            <a:pPr marL="0" indent="0">
              <a:buNone/>
            </a:pPr>
            <a:r>
              <a:rPr lang="en-IN" b="1" dirty="0"/>
              <a:t>SMTP</a:t>
            </a:r>
          </a:p>
          <a:p>
            <a:pPr marL="0" indent="0">
              <a:buNone/>
            </a:pPr>
            <a:r>
              <a:rPr lang="en-IN" dirty="0"/>
              <a:t>Simple mail transfer protocol manages the transmission and outgoing mail over the internet. </a:t>
            </a:r>
          </a:p>
        </p:txBody>
      </p:sp>
    </p:spTree>
    <p:extLst>
      <p:ext uri="{BB962C8B-B14F-4D97-AF65-F5344CB8AC3E}">
        <p14:creationId xmlns:p14="http://schemas.microsoft.com/office/powerpoint/2010/main" val="533200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08712"/>
          </a:xfrm>
        </p:spPr>
        <p:txBody>
          <a:bodyPr>
            <a:normAutofit fontScale="77500" lnSpcReduction="20000"/>
          </a:bodyPr>
          <a:lstStyle/>
          <a:p>
            <a:pPr marL="0" indent="0">
              <a:buNone/>
            </a:pPr>
            <a:r>
              <a:rPr lang="en-IN" b="1" dirty="0"/>
              <a:t>HTTP</a:t>
            </a:r>
          </a:p>
          <a:p>
            <a:pPr marL="0" indent="0">
              <a:buNone/>
            </a:pPr>
            <a:r>
              <a:rPr lang="en-IN" dirty="0"/>
              <a:t>HTTP is based on client and server model. HTTP is used for making a connection between the web client and web server. HTTP shows information in web pages. </a:t>
            </a:r>
          </a:p>
          <a:p>
            <a:pPr marL="0" indent="0">
              <a:buNone/>
            </a:pPr>
            <a:r>
              <a:rPr lang="en-IN" b="1" dirty="0"/>
              <a:t>Ethernet</a:t>
            </a:r>
          </a:p>
          <a:p>
            <a:pPr marL="0" indent="0">
              <a:buNone/>
            </a:pPr>
            <a:r>
              <a:rPr lang="en-IN" dirty="0"/>
              <a:t>Ethernet is a most important for LAN communication. Ethernet transmits the data in digital packets. If any computer wants to use this protocol they should contain Ethernet Network Interface Card (NIC). The card is implemented with unique address code fixed in the microchip. </a:t>
            </a:r>
          </a:p>
          <a:p>
            <a:pPr marL="0" indent="0">
              <a:buNone/>
            </a:pPr>
            <a:r>
              <a:rPr lang="en-IN" b="1" dirty="0"/>
              <a:t>Telnet</a:t>
            </a:r>
          </a:p>
          <a:p>
            <a:pPr marL="0" indent="0">
              <a:buNone/>
            </a:pPr>
            <a:r>
              <a:rPr lang="en-IN" dirty="0"/>
              <a:t>Telnet is an established with some rules which are used to connect to another computer. Telnet is mainly used for the remote login process. The computer which is requesting for a connection that is a local computer and which is accepting the connection that is a remote computer. If you give a command in a local computer that command is executed in the remote computer. Telnet is also based on client and server model.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4623536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IN" b="1" dirty="0"/>
              <a:t>MQTT</a:t>
            </a:r>
            <a:r>
              <a:rPr lang="en-IN" dirty="0"/>
              <a:t> is one of the most commonly used </a:t>
            </a:r>
            <a:r>
              <a:rPr lang="en-IN" b="1" dirty="0"/>
              <a:t>protocols</a:t>
            </a:r>
            <a:r>
              <a:rPr lang="en-IN" dirty="0"/>
              <a:t> in </a:t>
            </a:r>
            <a:r>
              <a:rPr lang="en-IN" dirty="0" err="1"/>
              <a:t>IoT</a:t>
            </a:r>
            <a:r>
              <a:rPr lang="en-IN" dirty="0"/>
              <a:t> projects. </a:t>
            </a:r>
            <a:endParaRPr lang="en-IN" dirty="0" smtClean="0"/>
          </a:p>
          <a:p>
            <a:pPr algn="just"/>
            <a:r>
              <a:rPr lang="en-IN" dirty="0" smtClean="0"/>
              <a:t>It </a:t>
            </a:r>
            <a:r>
              <a:rPr lang="en-IN" dirty="0"/>
              <a:t>stands for Message Queuing Telemetry </a:t>
            </a:r>
            <a:r>
              <a:rPr lang="en-IN" dirty="0" smtClean="0"/>
              <a:t>Transport.</a:t>
            </a:r>
          </a:p>
          <a:p>
            <a:pPr algn="just"/>
            <a:r>
              <a:rPr lang="en-IN" dirty="0" smtClean="0"/>
              <a:t>Furthermore</a:t>
            </a:r>
            <a:r>
              <a:rPr lang="en-IN" dirty="0"/>
              <a:t>, its small size, low power usage, minimized data packets and ease of implementation make the </a:t>
            </a:r>
            <a:r>
              <a:rPr lang="en-IN" b="1" dirty="0"/>
              <a:t>protocol</a:t>
            </a:r>
            <a:r>
              <a:rPr lang="en-IN" dirty="0"/>
              <a:t> ideal of the “machine-to-machine” or “Internet of Things” world.</a:t>
            </a:r>
          </a:p>
        </p:txBody>
      </p:sp>
    </p:spTree>
    <p:extLst>
      <p:ext uri="{BB962C8B-B14F-4D97-AF65-F5344CB8AC3E}">
        <p14:creationId xmlns:p14="http://schemas.microsoft.com/office/powerpoint/2010/main" val="10037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073" y="476672"/>
            <a:ext cx="6598295" cy="61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1734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507288" cy="6552728"/>
          </a:xfrm>
        </p:spPr>
        <p:txBody>
          <a:bodyPr>
            <a:normAutofit fontScale="92500" lnSpcReduction="10000"/>
          </a:bodyPr>
          <a:lstStyle/>
          <a:p>
            <a:pPr algn="just"/>
            <a:r>
              <a:rPr lang="en-IN" b="1" dirty="0"/>
              <a:t>MQTT (Message Queue Telemetry Transport)</a:t>
            </a:r>
            <a:r>
              <a:rPr lang="en-IN" dirty="0"/>
              <a:t> is a lightweight protocol for sending simple data flows from sensors to applications and middleware.</a:t>
            </a:r>
          </a:p>
          <a:p>
            <a:pPr algn="just"/>
            <a:endParaRPr lang="en-IN" dirty="0" smtClean="0"/>
          </a:p>
          <a:p>
            <a:pPr algn="just"/>
            <a:r>
              <a:rPr lang="en-IN" dirty="0" smtClean="0"/>
              <a:t>The </a:t>
            </a:r>
            <a:r>
              <a:rPr lang="en-IN" dirty="0"/>
              <a:t>protocol functions on top of TCP/IP and includes three components: subscriber, publisher and broker. </a:t>
            </a:r>
            <a:endParaRPr lang="en-IN" dirty="0" smtClean="0"/>
          </a:p>
          <a:p>
            <a:pPr algn="just"/>
            <a:r>
              <a:rPr lang="en-IN" dirty="0" smtClean="0"/>
              <a:t>The </a:t>
            </a:r>
            <a:r>
              <a:rPr lang="en-IN" dirty="0"/>
              <a:t>publisher collects data and sends it to subscribers. </a:t>
            </a:r>
            <a:endParaRPr lang="en-IN" dirty="0" smtClean="0"/>
          </a:p>
          <a:p>
            <a:pPr algn="just"/>
            <a:r>
              <a:rPr lang="en-IN" dirty="0" smtClean="0"/>
              <a:t>The </a:t>
            </a:r>
            <a:r>
              <a:rPr lang="en-IN" dirty="0"/>
              <a:t>broker tests publishers and subscribers, checking their authorization and ensuring security.</a:t>
            </a:r>
          </a:p>
          <a:p>
            <a:pPr algn="just"/>
            <a:endParaRPr lang="en-IN" dirty="0" smtClean="0"/>
          </a:p>
          <a:p>
            <a:pPr algn="just"/>
            <a:r>
              <a:rPr lang="en-IN" dirty="0" smtClean="0"/>
              <a:t>MQTT </a:t>
            </a:r>
            <a:r>
              <a:rPr lang="en-IN" dirty="0"/>
              <a:t>suits small, cheap, low-memory and low-power devices.</a:t>
            </a:r>
          </a:p>
          <a:p>
            <a:pPr algn="just"/>
            <a:endParaRPr lang="en-IN" dirty="0"/>
          </a:p>
        </p:txBody>
      </p:sp>
    </p:spTree>
    <p:extLst>
      <p:ext uri="{BB962C8B-B14F-4D97-AF65-F5344CB8AC3E}">
        <p14:creationId xmlns:p14="http://schemas.microsoft.com/office/powerpoint/2010/main" val="113388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MQTT is based on clients and a </a:t>
            </a:r>
            <a:r>
              <a:rPr lang="en-IN" dirty="0" smtClean="0"/>
              <a:t>server</a:t>
            </a:r>
          </a:p>
          <a:p>
            <a:r>
              <a:rPr lang="en-IN" dirty="0"/>
              <a:t>MQTT server is called a broker and the clients are simply the connected devices</a:t>
            </a:r>
            <a:r>
              <a:rPr lang="en-IN" dirty="0" smtClean="0"/>
              <a:t>.</a:t>
            </a:r>
          </a:p>
          <a:p>
            <a:endParaRPr lang="en-IN" dirty="0"/>
          </a:p>
        </p:txBody>
      </p:sp>
    </p:spTree>
    <p:extLst>
      <p:ext uri="{BB962C8B-B14F-4D97-AF65-F5344CB8AC3E}">
        <p14:creationId xmlns:p14="http://schemas.microsoft.com/office/powerpoint/2010/main" val="3770970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836712"/>
            <a:ext cx="8012113"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4221088"/>
            <a:ext cx="8496944" cy="2308324"/>
          </a:xfrm>
          <a:prstGeom prst="rect">
            <a:avLst/>
          </a:prstGeom>
          <a:noFill/>
        </p:spPr>
        <p:txBody>
          <a:bodyPr wrap="square" rtlCol="0">
            <a:spAutoFit/>
          </a:bodyPr>
          <a:lstStyle/>
          <a:p>
            <a:r>
              <a:rPr lang="en-IN" sz="2400" dirty="0"/>
              <a:t>When a device (a client) wants to send data to the broker, we call this operation a “</a:t>
            </a:r>
            <a:r>
              <a:rPr lang="en-IN" sz="2400" u="sng" dirty="0"/>
              <a:t>publish</a:t>
            </a:r>
            <a:r>
              <a:rPr lang="en-IN" sz="2400" dirty="0"/>
              <a:t>”.</a:t>
            </a:r>
          </a:p>
          <a:p>
            <a:endParaRPr lang="en-IN" sz="2400" dirty="0" smtClean="0"/>
          </a:p>
          <a:p>
            <a:r>
              <a:rPr lang="en-IN" sz="2400" dirty="0" smtClean="0"/>
              <a:t>When </a:t>
            </a:r>
            <a:r>
              <a:rPr lang="en-IN" sz="2400" dirty="0"/>
              <a:t>a device (a client) wants to receive data from the broker, we call this operation a “</a:t>
            </a:r>
            <a:r>
              <a:rPr lang="en-IN" sz="2400" u="sng" dirty="0"/>
              <a:t>subscribe</a:t>
            </a:r>
            <a:r>
              <a:rPr lang="en-IN" sz="2400" dirty="0"/>
              <a:t>”.</a:t>
            </a:r>
          </a:p>
          <a:p>
            <a:endParaRPr lang="en-IN" sz="2400" dirty="0"/>
          </a:p>
        </p:txBody>
      </p:sp>
    </p:spTree>
    <p:extLst>
      <p:ext uri="{BB962C8B-B14F-4D97-AF65-F5344CB8AC3E}">
        <p14:creationId xmlns:p14="http://schemas.microsoft.com/office/powerpoint/2010/main" val="3334073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76672"/>
            <a:ext cx="8435280" cy="6048672"/>
          </a:xfrm>
        </p:spPr>
        <p:txBody>
          <a:bodyPr>
            <a:normAutofit/>
          </a:bodyPr>
          <a:lstStyle/>
          <a:p>
            <a:r>
              <a:rPr lang="en-IN" dirty="0"/>
              <a:t>Broker, which is the server that handles the data transmission between the clients.</a:t>
            </a:r>
          </a:p>
          <a:p>
            <a:r>
              <a:rPr lang="en-IN" dirty="0"/>
              <a:t>A topic, which is the place a device want to put or retrieve a message to/from.</a:t>
            </a:r>
          </a:p>
          <a:p>
            <a:r>
              <a:rPr lang="en-IN" dirty="0"/>
              <a:t>The message, which is the data that a device receives “when subscribing” from a topic or send “when publishing” to a topic.</a:t>
            </a:r>
          </a:p>
          <a:p>
            <a:r>
              <a:rPr lang="en-IN" dirty="0"/>
              <a:t>Publish, is the process a device does to send its message to the broker.</a:t>
            </a:r>
          </a:p>
          <a:p>
            <a:r>
              <a:rPr lang="en-IN" dirty="0"/>
              <a:t>Subscribe, where a device does to retrieve a message from the broker.</a:t>
            </a:r>
          </a:p>
          <a:p>
            <a:endParaRPr lang="en-IN" dirty="0"/>
          </a:p>
        </p:txBody>
      </p:sp>
    </p:spTree>
    <p:extLst>
      <p:ext uri="{BB962C8B-B14F-4D97-AF65-F5344CB8AC3E}">
        <p14:creationId xmlns:p14="http://schemas.microsoft.com/office/powerpoint/2010/main" val="398498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969" y="980728"/>
            <a:ext cx="6736407" cy="48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72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924050"/>
            <a:ext cx="6773863"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392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IN" dirty="0"/>
              <a:t>In this present communication world there are numerous high data rate communication standards that are available, but none of these meet the sensors’ and control devices’ communication standards. These high-data rate communication standards require low-latency and low-energy consumption even at lower bandwidths. The available proprietary wireless systems’ </a:t>
            </a:r>
            <a:r>
              <a:rPr lang="en-IN" dirty="0" err="1"/>
              <a:t>Zigbee</a:t>
            </a:r>
            <a:r>
              <a:rPr lang="en-IN" dirty="0"/>
              <a:t> technology is low-cost and low-power consumption and its excellent and superb characteristics makes this communication best suited for </a:t>
            </a:r>
            <a:r>
              <a:rPr lang="en-IN" dirty="0">
                <a:hlinkClick r:id="rId2"/>
              </a:rPr>
              <a:t>several embedded applications</a:t>
            </a:r>
            <a:r>
              <a:rPr lang="en-IN" dirty="0"/>
              <a:t>, industrial control, and home automation, and so on.</a:t>
            </a:r>
          </a:p>
        </p:txBody>
      </p:sp>
    </p:spTree>
    <p:extLst>
      <p:ext uri="{BB962C8B-B14F-4D97-AF65-F5344CB8AC3E}">
        <p14:creationId xmlns:p14="http://schemas.microsoft.com/office/powerpoint/2010/main" val="3557233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Zigbee</a:t>
            </a:r>
            <a:r>
              <a:rPr lang="en-IN" dirty="0"/>
              <a:t> communication is specially built for control and sensor networks on IEEE 802.15.4 standard for wireless personal area networks (WPANs), and it is the product from </a:t>
            </a:r>
            <a:r>
              <a:rPr lang="en-IN" dirty="0" err="1"/>
              <a:t>Zigbee</a:t>
            </a:r>
            <a:r>
              <a:rPr lang="en-IN" dirty="0"/>
              <a:t> alliance. This </a:t>
            </a:r>
            <a:r>
              <a:rPr lang="en-IN" dirty="0">
                <a:hlinkClick r:id="rId2"/>
              </a:rPr>
              <a:t>communication standard</a:t>
            </a:r>
            <a:r>
              <a:rPr lang="en-IN" dirty="0"/>
              <a:t> defines physical and Media Access Control (MAC) layers to handle many devices at low-data rates.</a:t>
            </a:r>
          </a:p>
        </p:txBody>
      </p:sp>
    </p:spTree>
    <p:extLst>
      <p:ext uri="{BB962C8B-B14F-4D97-AF65-F5344CB8AC3E}">
        <p14:creationId xmlns:p14="http://schemas.microsoft.com/office/powerpoint/2010/main" val="1761594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Zigbee</a:t>
            </a:r>
            <a:r>
              <a:rPr lang="en-IN" dirty="0"/>
              <a:t> is low-cost and low-powered mesh network widely deployed for controlling and monitoring applications where it covers 10-100 meters within the range. This communication system is less expensive and simpler than the other proprietary short-range </a:t>
            </a:r>
            <a:r>
              <a:rPr lang="en-IN" dirty="0">
                <a:hlinkClick r:id="rId2"/>
              </a:rPr>
              <a:t>wireless sensor networks  as Bluetoot</a:t>
            </a:r>
            <a:r>
              <a:rPr lang="en-IN" dirty="0"/>
              <a:t>h and Wi-Fi.</a:t>
            </a:r>
          </a:p>
        </p:txBody>
      </p:sp>
    </p:spTree>
    <p:extLst>
      <p:ext uri="{BB962C8B-B14F-4D97-AF65-F5344CB8AC3E}">
        <p14:creationId xmlns:p14="http://schemas.microsoft.com/office/powerpoint/2010/main" val="1847761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Zigbee</a:t>
            </a:r>
            <a:r>
              <a:rPr lang="en-IN" dirty="0"/>
              <a:t> supports different network configurations for master to master or master to slave communications. And also, it can be operated in different modes as a result the battery power is conserved. </a:t>
            </a:r>
            <a:r>
              <a:rPr lang="en-IN" dirty="0" err="1"/>
              <a:t>Zigbee</a:t>
            </a:r>
            <a:r>
              <a:rPr lang="en-IN" dirty="0"/>
              <a:t> networks are extendable with the use of routers and allow many nodes to interconnect with each other for building a wider area network.</a:t>
            </a:r>
          </a:p>
        </p:txBody>
      </p:sp>
    </p:spTree>
    <p:extLst>
      <p:ext uri="{BB962C8B-B14F-4D97-AF65-F5344CB8AC3E}">
        <p14:creationId xmlns:p14="http://schemas.microsoft.com/office/powerpoint/2010/main" val="3984779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thumbs.dreamstime.com/t/san-francisco-city-skyline-panorama-clip-art-23999351.jpg"/>
          <p:cNvPicPr>
            <a:picLocks noChangeAspect="1" noChangeArrowheads="1"/>
          </p:cNvPicPr>
          <p:nvPr/>
        </p:nvPicPr>
        <p:blipFill rotWithShape="1">
          <a:blip r:embed="rId3">
            <a:extLst>
              <a:ext uri="{28A0092B-C50C-407E-A947-70E740481C1C}">
                <a14:useLocalDpi xmlns:a14="http://schemas.microsoft.com/office/drawing/2010/main" val="0"/>
              </a:ext>
            </a:extLst>
          </a:blip>
          <a:srcRect t="6649" b="7120"/>
          <a:stretch/>
        </p:blipFill>
        <p:spPr bwMode="auto">
          <a:xfrm>
            <a:off x="1327268" y="4252002"/>
            <a:ext cx="6125956" cy="16253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5988" y="347025"/>
            <a:ext cx="9078011" cy="1608072"/>
          </a:xfrm>
        </p:spPr>
        <p:txBody>
          <a:bodyPr/>
          <a:lstStyle/>
          <a:p>
            <a:r>
              <a:rPr lang="en-US" sz="2000" b="0" dirty="0" smtClean="0"/>
              <a:t>Through </a:t>
            </a:r>
            <a:r>
              <a:rPr lang="en-US" sz="2000" b="0" dirty="0"/>
              <a:t>the exploitation of identification, </a:t>
            </a:r>
            <a:r>
              <a:rPr lang="en-US" sz="2000" b="0" dirty="0" smtClean="0"/>
              <a:t>data capture</a:t>
            </a:r>
            <a:r>
              <a:rPr lang="en-US" sz="2000" b="0" dirty="0"/>
              <a:t>, processing and communication </a:t>
            </a:r>
            <a:r>
              <a:rPr lang="en-US" sz="2000" b="0" dirty="0" smtClean="0"/>
              <a:t>capabilities, </a:t>
            </a:r>
            <a:r>
              <a:rPr lang="en-US" sz="2000" b="0" dirty="0" err="1" smtClean="0"/>
              <a:t>IoT</a:t>
            </a:r>
            <a:r>
              <a:rPr lang="en-US" sz="2000" b="0" dirty="0" smtClean="0"/>
              <a:t> </a:t>
            </a:r>
            <a:r>
              <a:rPr lang="en-US" sz="2000" b="0" dirty="0"/>
              <a:t>makes full use </a:t>
            </a:r>
            <a:r>
              <a:rPr lang="en-US" sz="2000" b="0" dirty="0" smtClean="0"/>
              <a:t>of “things</a:t>
            </a:r>
            <a:r>
              <a:rPr lang="en-US" sz="2000" b="0" dirty="0"/>
              <a:t>" to offer services to all kinds of applications, whilst ensuring </a:t>
            </a:r>
            <a:r>
              <a:rPr lang="en-US" sz="2000" b="0" dirty="0" smtClean="0"/>
              <a:t>that security </a:t>
            </a:r>
            <a:r>
              <a:rPr lang="en-US" sz="2000" b="0" dirty="0"/>
              <a:t>and privacy requirements are fulfilled. </a:t>
            </a:r>
          </a:p>
        </p:txBody>
      </p:sp>
      <p:pic>
        <p:nvPicPr>
          <p:cNvPr id="7170" name="Picture 2" descr="http://icons8.com/wp-content/uploads/2013/08/rfid_signal-128.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065" y="3570413"/>
            <a:ext cx="1134406" cy="11344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cdn3.iconfinder.com/data/icons/glypho-money-and-finance/64/analytics-graph-bars-points-512.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6022" y="2748568"/>
            <a:ext cx="1526514" cy="152651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i.istockimg.com/file_thumbview_approve/50889488/3/stock-illustration-50889488-laptop-mobile-phone-tablet-monitor-and-wireless-network-icon.jpg"/>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8431" y="2748568"/>
            <a:ext cx="1480356" cy="14803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cdn0.iconfinder.com/data/icons/world-issues/500/running_man-512.png"/>
          <p:cNvPicPr>
            <a:picLocks noChangeAspect="1" noChangeArrowheads="1"/>
          </p:cNvPicPr>
          <p:nvPr/>
        </p:nvPicPr>
        <p:blipFill rotWithShape="1">
          <a:blip r:embed="rId7">
            <a:duotone>
              <a:schemeClr val="accent4">
                <a:shade val="45000"/>
                <a:satMod val="135000"/>
              </a:schemeClr>
              <a:prstClr val="white"/>
            </a:duotone>
            <a:extLst>
              <a:ext uri="{28A0092B-C50C-407E-A947-70E740481C1C}">
                <a14:useLocalDpi xmlns:a14="http://schemas.microsoft.com/office/drawing/2010/main" val="0"/>
              </a:ext>
            </a:extLst>
          </a:blip>
          <a:srcRect l="13693" t="14084" r="14828" b="14558"/>
          <a:stretch/>
        </p:blipFill>
        <p:spPr bwMode="auto">
          <a:xfrm rot="20873870">
            <a:off x="5909288" y="3680282"/>
            <a:ext cx="1797184" cy="179417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10308" y="2623988"/>
            <a:ext cx="1636626" cy="2775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2"/>
                </a:solidFill>
              </a:rPr>
              <a:t>Data capturing</a:t>
            </a:r>
            <a:endParaRPr lang="en-US" sz="1400" b="1" dirty="0">
              <a:solidFill>
                <a:schemeClr val="tx2"/>
              </a:solidFill>
            </a:endParaRPr>
          </a:p>
        </p:txBody>
      </p:sp>
      <p:sp>
        <p:nvSpPr>
          <p:cNvPr id="11" name="Rectangle 10"/>
          <p:cNvSpPr/>
          <p:nvPr/>
        </p:nvSpPr>
        <p:spPr>
          <a:xfrm>
            <a:off x="4572000" y="2411429"/>
            <a:ext cx="2307466" cy="35132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2"/>
                </a:solidFill>
              </a:rPr>
              <a:t>ANALYTICS: Data processing</a:t>
            </a:r>
            <a:endParaRPr lang="en-US" sz="1400" b="1" dirty="0">
              <a:solidFill>
                <a:schemeClr val="tx2"/>
              </a:solidFill>
            </a:endParaRPr>
          </a:p>
        </p:txBody>
      </p:sp>
      <p:sp>
        <p:nvSpPr>
          <p:cNvPr id="12" name="Rectangle 11"/>
          <p:cNvSpPr/>
          <p:nvPr/>
        </p:nvSpPr>
        <p:spPr>
          <a:xfrm>
            <a:off x="6509461" y="3431646"/>
            <a:ext cx="1874566" cy="2775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2"/>
                </a:solidFill>
              </a:rPr>
              <a:t>Data communicating</a:t>
            </a:r>
            <a:endParaRPr lang="en-US" sz="1400" b="1" dirty="0">
              <a:solidFill>
                <a:schemeClr val="tx2"/>
              </a:solidFill>
            </a:endParaRPr>
          </a:p>
        </p:txBody>
      </p:sp>
      <p:sp>
        <p:nvSpPr>
          <p:cNvPr id="13" name="Rectangle 12"/>
          <p:cNvSpPr/>
          <p:nvPr/>
        </p:nvSpPr>
        <p:spPr>
          <a:xfrm>
            <a:off x="7453224" y="4704819"/>
            <a:ext cx="1440248" cy="6317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2"/>
                </a:solidFill>
              </a:rPr>
              <a:t>ACTION: Informed decision-making</a:t>
            </a:r>
            <a:endParaRPr lang="en-US" sz="1400" b="1" dirty="0">
              <a:solidFill>
                <a:schemeClr val="tx2"/>
              </a:solidFill>
            </a:endParaRPr>
          </a:p>
        </p:txBody>
      </p:sp>
    </p:spTree>
    <p:extLst>
      <p:ext uri="{BB962C8B-B14F-4D97-AF65-F5344CB8AC3E}">
        <p14:creationId xmlns:p14="http://schemas.microsoft.com/office/powerpoint/2010/main" val="26800965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IN" b="1" dirty="0"/>
              <a:t>Industrial Automation:</a:t>
            </a:r>
            <a:r>
              <a:rPr lang="en-IN" dirty="0"/>
              <a:t> In manufacturing and production industries, a communication link continually monitors various parameters and critical </a:t>
            </a:r>
            <a:r>
              <a:rPr lang="en-IN" dirty="0" err="1"/>
              <a:t>equipments</a:t>
            </a:r>
            <a:r>
              <a:rPr lang="en-IN" dirty="0"/>
              <a:t>. Hence </a:t>
            </a:r>
            <a:r>
              <a:rPr lang="en-IN" dirty="0" err="1"/>
              <a:t>Zigbee</a:t>
            </a:r>
            <a:r>
              <a:rPr lang="en-IN" dirty="0"/>
              <a:t> considerably reduce this communication cost as well as optimizes the control process for greater reliability.</a:t>
            </a:r>
          </a:p>
          <a:p>
            <a:r>
              <a:rPr lang="en-IN" b="1" dirty="0"/>
              <a:t>Home Automation:</a:t>
            </a:r>
            <a:r>
              <a:rPr lang="en-IN" dirty="0"/>
              <a:t> </a:t>
            </a:r>
            <a:r>
              <a:rPr lang="en-IN" dirty="0" err="1"/>
              <a:t>Zigbee</a:t>
            </a:r>
            <a:r>
              <a:rPr lang="en-IN" dirty="0"/>
              <a:t> is perfectly suited for </a:t>
            </a:r>
            <a:r>
              <a:rPr lang="en-IN" dirty="0">
                <a:hlinkClick r:id="rId2"/>
              </a:rPr>
              <a:t>controlling home appliances remotely</a:t>
            </a:r>
            <a:r>
              <a:rPr lang="en-IN" dirty="0"/>
              <a:t> as a lighting system control, appliance control, heating and cooling system control, safety equipment operations and control, surveillance, and so on.</a:t>
            </a:r>
          </a:p>
          <a:p>
            <a:endParaRPr lang="en-IN" dirty="0"/>
          </a:p>
        </p:txBody>
      </p:sp>
    </p:spTree>
    <p:extLst>
      <p:ext uri="{BB962C8B-B14F-4D97-AF65-F5344CB8AC3E}">
        <p14:creationId xmlns:p14="http://schemas.microsoft.com/office/powerpoint/2010/main" val="3569945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a:t>
            </a:r>
            <a:r>
              <a:rPr lang="en-IN" b="1" dirty="0" err="1"/>
              <a:t>ZigBee</a:t>
            </a:r>
            <a:r>
              <a:rPr lang="en-IN" dirty="0"/>
              <a:t> technology is designed to carry small amounts </a:t>
            </a:r>
            <a:r>
              <a:rPr lang="en-IN" b="1" dirty="0"/>
              <a:t>of</a:t>
            </a:r>
            <a:r>
              <a:rPr lang="en-IN" dirty="0"/>
              <a:t> data over a short distance while consuming very little power. As opposed to </a:t>
            </a:r>
            <a:r>
              <a:rPr lang="en-IN" dirty="0" err="1"/>
              <a:t>WiFi</a:t>
            </a:r>
            <a:r>
              <a:rPr lang="en-IN" dirty="0"/>
              <a:t>, it's a mesh networking standard, meaning each node </a:t>
            </a:r>
            <a:r>
              <a:rPr lang="en-IN" b="1" dirty="0"/>
              <a:t>in the</a:t>
            </a:r>
            <a:r>
              <a:rPr lang="en-IN" dirty="0"/>
              <a:t> network is connected to each other. </a:t>
            </a:r>
          </a:p>
        </p:txBody>
      </p:sp>
    </p:spTree>
    <p:extLst>
      <p:ext uri="{BB962C8B-B14F-4D97-AF65-F5344CB8AC3E}">
        <p14:creationId xmlns:p14="http://schemas.microsoft.com/office/powerpoint/2010/main" val="3006435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a:t>Bluetooth is a wireless technology standard that is used to exchange data over short distances (less than 30 feet), usually between personal </a:t>
            </a:r>
            <a:r>
              <a:rPr lang="en-IN" dirty="0">
                <a:hlinkClick r:id="rId2"/>
              </a:rPr>
              <a:t>mobile devices</a:t>
            </a:r>
            <a:r>
              <a:rPr lang="en-IN" dirty="0"/>
              <a:t>. This means that a Bluetooth-enabled device such as a </a:t>
            </a:r>
            <a:r>
              <a:rPr lang="en-IN" dirty="0">
                <a:hlinkClick r:id="rId3"/>
              </a:rPr>
              <a:t>smartphone</a:t>
            </a:r>
            <a:r>
              <a:rPr lang="en-IN" dirty="0"/>
              <a:t> is able to communicate with other Bluetooth devices, such as a wireless headset or printer. Bluetooth, therefore, acts much like a cord between the two devices by creating a secure, wireless </a:t>
            </a:r>
            <a:r>
              <a:rPr lang="en-IN" dirty="0">
                <a:hlinkClick r:id="rId4"/>
              </a:rPr>
              <a:t>personal area network</a:t>
            </a:r>
            <a:r>
              <a:rPr lang="en-IN" dirty="0"/>
              <a:t> in which these devices can communicate.</a:t>
            </a:r>
          </a:p>
        </p:txBody>
      </p:sp>
    </p:spTree>
    <p:extLst>
      <p:ext uri="{BB962C8B-B14F-4D97-AF65-F5344CB8AC3E}">
        <p14:creationId xmlns:p14="http://schemas.microsoft.com/office/powerpoint/2010/main" val="4181829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algn="just"/>
            <a:r>
              <a:rPr lang="en-IN" b="1" dirty="0" err="1"/>
              <a:t>LoRaWAN</a:t>
            </a:r>
            <a:r>
              <a:rPr lang="en-IN" dirty="0"/>
              <a:t> (Long Range Wide Area Network) is a protocol for wide area networks. It is designed to support huge networks (e.g. smart cities) with millions of low-power devices</a:t>
            </a:r>
            <a:r>
              <a:rPr lang="en-IN" dirty="0" smtClean="0"/>
              <a:t>.</a:t>
            </a:r>
          </a:p>
          <a:p>
            <a:pPr algn="just"/>
            <a:endParaRPr lang="en-IN" dirty="0"/>
          </a:p>
          <a:p>
            <a:pPr algn="just"/>
            <a:r>
              <a:rPr lang="en-IN" dirty="0" err="1"/>
              <a:t>LoRaWAN</a:t>
            </a:r>
            <a:r>
              <a:rPr lang="en-IN" dirty="0"/>
              <a:t> can provide low-cost mobile and secure bidirectional </a:t>
            </a:r>
            <a:r>
              <a:rPr lang="en-IN" dirty="0" smtClean="0"/>
              <a:t>communication.</a:t>
            </a:r>
          </a:p>
          <a:p>
            <a:pPr algn="just"/>
            <a:r>
              <a:rPr lang="en-IN" dirty="0"/>
              <a:t>Range: 2-5km (urban area), 15km (suburban area)</a:t>
            </a:r>
          </a:p>
        </p:txBody>
      </p:sp>
    </p:spTree>
    <p:extLst>
      <p:ext uri="{BB962C8B-B14F-4D97-AF65-F5344CB8AC3E}">
        <p14:creationId xmlns:p14="http://schemas.microsoft.com/office/powerpoint/2010/main" val="18927045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IN" dirty="0"/>
              <a:t>Wi-Fi is the technology for radio wireless networking of devices. It offers fast data transfer and is able to process large amounts of data.</a:t>
            </a:r>
          </a:p>
          <a:p>
            <a:r>
              <a:rPr lang="en-IN" dirty="0"/>
              <a:t>This is the most popular type of connectivity in LAN environments.</a:t>
            </a:r>
          </a:p>
          <a:p>
            <a:endParaRPr lang="en-IN" dirty="0" smtClean="0"/>
          </a:p>
          <a:p>
            <a:r>
              <a:rPr lang="en-IN" dirty="0" smtClean="0"/>
              <a:t>Range</a:t>
            </a:r>
            <a:r>
              <a:rPr lang="en-IN" dirty="0"/>
              <a:t>: Approximately 50m</a:t>
            </a:r>
          </a:p>
          <a:p>
            <a:r>
              <a:rPr lang="en-IN" dirty="0"/>
              <a:t>Data Rates: 150-200Mbps, 600 Mbps maximum</a:t>
            </a:r>
          </a:p>
          <a:p>
            <a:endParaRPr lang="en-IN" dirty="0"/>
          </a:p>
        </p:txBody>
      </p:sp>
    </p:spTree>
    <p:extLst>
      <p:ext uri="{BB962C8B-B14F-4D97-AF65-F5344CB8AC3E}">
        <p14:creationId xmlns:p14="http://schemas.microsoft.com/office/powerpoint/2010/main" val="1567453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548680"/>
            <a:ext cx="8291264" cy="6048672"/>
          </a:xfrm>
        </p:spPr>
        <p:txBody>
          <a:bodyPr>
            <a:normAutofit/>
          </a:bodyPr>
          <a:lstStyle/>
          <a:p>
            <a:r>
              <a:rPr lang="en-IN" dirty="0" err="1" smtClean="0"/>
              <a:t>Zigbee</a:t>
            </a:r>
            <a:r>
              <a:rPr lang="en-IN" dirty="0" smtClean="0"/>
              <a:t> is </a:t>
            </a:r>
            <a:r>
              <a:rPr lang="en-IN" dirty="0"/>
              <a:t>a low-power, low data-rate wireless network used mostly in industrial settings.</a:t>
            </a:r>
          </a:p>
          <a:p>
            <a:r>
              <a:rPr lang="en-IN" dirty="0"/>
              <a:t>The </a:t>
            </a:r>
            <a:r>
              <a:rPr lang="en-IN" dirty="0" err="1"/>
              <a:t>Zigbee</a:t>
            </a:r>
            <a:r>
              <a:rPr lang="en-IN" dirty="0"/>
              <a:t> Alliance even created the universal language for the Internet of Things — </a:t>
            </a:r>
            <a:r>
              <a:rPr lang="en-IN" b="1" dirty="0" err="1"/>
              <a:t>Dotdot</a:t>
            </a:r>
            <a:r>
              <a:rPr lang="en-IN" dirty="0"/>
              <a:t> — which makes it possible for smart objects to work securely on any network and seamlessly understand each other.</a:t>
            </a:r>
          </a:p>
          <a:p>
            <a:endParaRPr lang="en-IN" dirty="0" smtClean="0"/>
          </a:p>
          <a:p>
            <a:endParaRPr lang="en-IN" dirty="0"/>
          </a:p>
          <a:p>
            <a:r>
              <a:rPr lang="en-IN" dirty="0" smtClean="0"/>
              <a:t>Range</a:t>
            </a:r>
            <a:r>
              <a:rPr lang="en-IN" dirty="0"/>
              <a:t>: 10-100m</a:t>
            </a:r>
          </a:p>
          <a:p>
            <a:r>
              <a:rPr lang="en-IN" dirty="0"/>
              <a:t>Data Rates: 250kbps</a:t>
            </a:r>
          </a:p>
          <a:p>
            <a:pPr marL="0" indent="0">
              <a:buNone/>
            </a:pPr>
            <a:endParaRPr lang="en-IN" dirty="0"/>
          </a:p>
        </p:txBody>
      </p:sp>
    </p:spTree>
    <p:extLst>
      <p:ext uri="{BB962C8B-B14F-4D97-AF65-F5344CB8AC3E}">
        <p14:creationId xmlns:p14="http://schemas.microsoft.com/office/powerpoint/2010/main" val="8603661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04664"/>
            <a:ext cx="8291264" cy="5721499"/>
          </a:xfrm>
        </p:spPr>
        <p:txBody>
          <a:bodyPr>
            <a:normAutofit fontScale="92500"/>
          </a:bodyPr>
          <a:lstStyle/>
          <a:p>
            <a:r>
              <a:rPr lang="en-IN" b="1" dirty="0"/>
              <a:t>Bluetooth</a:t>
            </a:r>
            <a:r>
              <a:rPr lang="en-IN" dirty="0"/>
              <a:t> is a short-range communications technology integrated into most smartphones and mobile devices, which is a major advantage for personal products, particularly </a:t>
            </a:r>
            <a:r>
              <a:rPr lang="en-IN" dirty="0" err="1"/>
              <a:t>wearables</a:t>
            </a:r>
            <a:r>
              <a:rPr lang="en-IN" dirty="0"/>
              <a:t>.</a:t>
            </a:r>
          </a:p>
          <a:p>
            <a:endParaRPr lang="en-IN" dirty="0" smtClean="0"/>
          </a:p>
          <a:p>
            <a:r>
              <a:rPr lang="en-IN" dirty="0" smtClean="0"/>
              <a:t>protocol </a:t>
            </a:r>
            <a:r>
              <a:rPr lang="en-IN" dirty="0"/>
              <a:t>for </a:t>
            </a:r>
            <a:r>
              <a:rPr lang="en-IN" dirty="0" err="1"/>
              <a:t>IoT</a:t>
            </a:r>
            <a:r>
              <a:rPr lang="en-IN" dirty="0"/>
              <a:t> apps </a:t>
            </a:r>
            <a:r>
              <a:rPr lang="en-IN" dirty="0" smtClean="0"/>
              <a:t>— </a:t>
            </a:r>
            <a:r>
              <a:rPr lang="en-IN" dirty="0"/>
              <a:t>Bluetooth Low-Energy (BLE), or Bluetooth Smart. </a:t>
            </a:r>
            <a:endParaRPr lang="en-IN" dirty="0" smtClean="0"/>
          </a:p>
          <a:p>
            <a:r>
              <a:rPr lang="en-IN" dirty="0" smtClean="0"/>
              <a:t>It </a:t>
            </a:r>
            <a:r>
              <a:rPr lang="en-IN" dirty="0"/>
              <a:t>is designed to reduce power consumption.</a:t>
            </a:r>
          </a:p>
          <a:p>
            <a:endParaRPr lang="en-IN" dirty="0" smtClean="0"/>
          </a:p>
          <a:p>
            <a:r>
              <a:rPr lang="en-IN" dirty="0" smtClean="0"/>
              <a:t>Range</a:t>
            </a:r>
            <a:r>
              <a:rPr lang="en-IN" dirty="0"/>
              <a:t>: 50-150m (Smart/BLE)</a:t>
            </a:r>
          </a:p>
          <a:p>
            <a:r>
              <a:rPr lang="en-IN" dirty="0"/>
              <a:t>Data Rates: 1Mbps (Smart/BLE)</a:t>
            </a:r>
          </a:p>
          <a:p>
            <a:endParaRPr lang="en-IN" dirty="0"/>
          </a:p>
        </p:txBody>
      </p:sp>
    </p:spTree>
    <p:extLst>
      <p:ext uri="{BB962C8B-B14F-4D97-AF65-F5344CB8AC3E}">
        <p14:creationId xmlns:p14="http://schemas.microsoft.com/office/powerpoint/2010/main" val="13709884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MQTT N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916832"/>
            <a:ext cx="381000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310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b="1" dirty="0"/>
              <a:t>Broker</a:t>
            </a:r>
            <a:r>
              <a:rPr lang="en-IN" dirty="0"/>
              <a:t> - The broker is the server that distributes the information to the interested clients connected to the server.</a:t>
            </a:r>
          </a:p>
          <a:p>
            <a:pPr algn="just"/>
            <a:r>
              <a:rPr lang="en-IN" b="1" dirty="0"/>
              <a:t>Client</a:t>
            </a:r>
            <a:r>
              <a:rPr lang="en-IN" dirty="0"/>
              <a:t> - The device that connects to broker to send or receive information.</a:t>
            </a:r>
          </a:p>
          <a:p>
            <a:pPr algn="just"/>
            <a:r>
              <a:rPr lang="en-IN" b="1" dirty="0"/>
              <a:t>Topic</a:t>
            </a:r>
            <a:r>
              <a:rPr lang="en-IN" dirty="0"/>
              <a:t> - The name that the message is about. Clients publish, subscribe, or do both to a topic.</a:t>
            </a:r>
          </a:p>
          <a:p>
            <a:pPr marL="0" indent="0" algn="just">
              <a:buNone/>
            </a:pPr>
            <a:endParaRPr lang="en-IN" dirty="0"/>
          </a:p>
        </p:txBody>
      </p:sp>
    </p:spTree>
    <p:extLst>
      <p:ext uri="{BB962C8B-B14F-4D97-AF65-F5344CB8AC3E}">
        <p14:creationId xmlns:p14="http://schemas.microsoft.com/office/powerpoint/2010/main" val="33646058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algn="just"/>
            <a:r>
              <a:rPr lang="en-IN" b="1" dirty="0"/>
              <a:t>Publish</a:t>
            </a:r>
            <a:r>
              <a:rPr lang="en-IN" dirty="0"/>
              <a:t> - Clients that send information to the broker to distribute to interested clients based on the topic name.</a:t>
            </a:r>
          </a:p>
          <a:p>
            <a:pPr algn="just"/>
            <a:r>
              <a:rPr lang="en-IN" b="1" dirty="0"/>
              <a:t>Subscribe</a:t>
            </a:r>
            <a:r>
              <a:rPr lang="en-IN" dirty="0"/>
              <a:t> - Clients tell the broker which topic(s) they're interested in. When a client subscribes to a topic, any message published to the broker is distributed to the subscribers of that topic. Clients can also </a:t>
            </a:r>
            <a:r>
              <a:rPr lang="en-IN" b="1" dirty="0"/>
              <a:t>unsubscribe</a:t>
            </a:r>
            <a:r>
              <a:rPr lang="en-IN" dirty="0"/>
              <a:t> to stop receiving messages from the broker about that topic</a:t>
            </a:r>
            <a:r>
              <a:rPr lang="en-IN" dirty="0" smtClean="0"/>
              <a:t>.</a:t>
            </a:r>
            <a:endParaRPr lang="en-IN" dirty="0"/>
          </a:p>
        </p:txBody>
      </p:sp>
    </p:spTree>
    <p:extLst>
      <p:ext uri="{BB962C8B-B14F-4D97-AF65-F5344CB8AC3E}">
        <p14:creationId xmlns:p14="http://schemas.microsoft.com/office/powerpoint/2010/main" val="3799869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IoT Works - IoT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655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76672"/>
            <a:ext cx="8435280" cy="6192688"/>
          </a:xfrm>
        </p:spPr>
        <p:txBody>
          <a:bodyPr>
            <a:normAutofit fontScale="92500" lnSpcReduction="10000"/>
          </a:bodyPr>
          <a:lstStyle/>
          <a:p>
            <a:r>
              <a:rPr lang="en-IN" b="1" dirty="0" err="1"/>
              <a:t>QoS</a:t>
            </a:r>
            <a:r>
              <a:rPr lang="en-IN" dirty="0"/>
              <a:t> - Quality of Service. </a:t>
            </a:r>
            <a:endParaRPr lang="en-IN" dirty="0" smtClean="0"/>
          </a:p>
          <a:p>
            <a:r>
              <a:rPr lang="en-IN" dirty="0" smtClean="0"/>
              <a:t>Each </a:t>
            </a:r>
            <a:r>
              <a:rPr lang="en-IN" dirty="0"/>
              <a:t>connection can specify a quality of service to the broker with an integer value ranging from 0-2. The </a:t>
            </a:r>
            <a:r>
              <a:rPr lang="en-IN" dirty="0" err="1"/>
              <a:t>QoS</a:t>
            </a:r>
            <a:r>
              <a:rPr lang="en-IN" dirty="0"/>
              <a:t> does not affect the handling of the TCP data transmissions, only between the MQTT clients. </a:t>
            </a:r>
            <a:endParaRPr lang="en-IN" dirty="0" smtClean="0"/>
          </a:p>
          <a:p>
            <a:pPr lvl="1"/>
            <a:r>
              <a:rPr lang="en-IN" b="1" dirty="0" smtClean="0"/>
              <a:t>0</a:t>
            </a:r>
            <a:r>
              <a:rPr lang="en-IN" dirty="0" smtClean="0"/>
              <a:t> </a:t>
            </a:r>
            <a:r>
              <a:rPr lang="en-IN" dirty="0"/>
              <a:t>specifies at most once, or once and only once without requiring an acknowledgment of delivery. This is often </a:t>
            </a:r>
            <a:r>
              <a:rPr lang="en-IN" dirty="0" smtClean="0"/>
              <a:t>referred </a:t>
            </a:r>
            <a:r>
              <a:rPr lang="en-IN" dirty="0"/>
              <a:t>to as fire and forget.</a:t>
            </a:r>
          </a:p>
          <a:p>
            <a:pPr lvl="1"/>
            <a:r>
              <a:rPr lang="en-IN" b="1" dirty="0"/>
              <a:t>1</a:t>
            </a:r>
            <a:r>
              <a:rPr lang="en-IN" dirty="0"/>
              <a:t> specifies at least once. The message is sent multiple times until an acknowledgment is received, known otherwise as acknowledged delivery.</a:t>
            </a:r>
          </a:p>
          <a:p>
            <a:pPr lvl="1"/>
            <a:r>
              <a:rPr lang="en-IN" b="1" dirty="0"/>
              <a:t>2</a:t>
            </a:r>
            <a:r>
              <a:rPr lang="en-IN" dirty="0"/>
              <a:t> specifies exactly once. The sender and receiver clients use a two level handshake to ensure only one copy of the message is received, known as assured delivery.</a:t>
            </a:r>
          </a:p>
          <a:p>
            <a:endParaRPr lang="en-IN" dirty="0"/>
          </a:p>
          <a:p>
            <a:endParaRPr lang="en-IN" dirty="0"/>
          </a:p>
        </p:txBody>
      </p:sp>
    </p:spTree>
    <p:extLst>
      <p:ext uri="{BB962C8B-B14F-4D97-AF65-F5344CB8AC3E}">
        <p14:creationId xmlns:p14="http://schemas.microsoft.com/office/powerpoint/2010/main" val="3784341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buNone/>
            </a:pPr>
            <a:r>
              <a:rPr lang="en-IN" dirty="0"/>
              <a:t>In MQTT, the word topic refers to an UTF-8 string that the broker uses to filter messages for each connected client. The topic consists of one or more topic levels. Each topic level is separated by a forward </a:t>
            </a:r>
            <a:r>
              <a:rPr lang="en-IN" dirty="0" smtClean="0"/>
              <a:t>slash.</a:t>
            </a:r>
          </a:p>
          <a:p>
            <a:pPr marL="0" indent="0">
              <a:buNone/>
            </a:pPr>
            <a:endParaRPr lang="en-IN" dirty="0"/>
          </a:p>
          <a:p>
            <a:pPr marL="0" indent="0">
              <a:buNone/>
            </a:pPr>
            <a:r>
              <a:rPr lang="en-IN" b="1" dirty="0"/>
              <a:t>UTF</a:t>
            </a:r>
            <a:r>
              <a:rPr lang="en-IN" dirty="0"/>
              <a:t> stands for Unicode Transformation Format. The '</a:t>
            </a:r>
            <a:r>
              <a:rPr lang="en-IN" b="1" dirty="0"/>
              <a:t>8</a:t>
            </a:r>
            <a:r>
              <a:rPr lang="en-IN" dirty="0"/>
              <a:t>' means it uses </a:t>
            </a:r>
            <a:r>
              <a:rPr lang="en-IN" b="1" dirty="0"/>
              <a:t>8</a:t>
            </a:r>
            <a:r>
              <a:rPr lang="en-IN" dirty="0"/>
              <a:t>-bit blocks to represent a character.</a:t>
            </a:r>
          </a:p>
        </p:txBody>
      </p:sp>
    </p:spTree>
    <p:extLst>
      <p:ext uri="{BB962C8B-B14F-4D97-AF65-F5344CB8AC3E}">
        <p14:creationId xmlns:p14="http://schemas.microsoft.com/office/powerpoint/2010/main" val="18756512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01" y="2138561"/>
            <a:ext cx="8121855" cy="208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8543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t>The client does not need to create the desired topic before they publish or subscribe to it. The broker accepts each valid topic without any prior initialization</a:t>
            </a:r>
            <a:r>
              <a:rPr lang="en-IN" dirty="0" smtClean="0"/>
              <a:t>.</a:t>
            </a:r>
          </a:p>
          <a:p>
            <a:endParaRPr lang="en-IN" dirty="0"/>
          </a:p>
          <a:p>
            <a:r>
              <a:rPr lang="en-IN" dirty="0"/>
              <a:t>Note that each topic must contain </a:t>
            </a:r>
            <a:r>
              <a:rPr lang="en-IN" b="1" dirty="0"/>
              <a:t>at least 1 character</a:t>
            </a:r>
            <a:r>
              <a:rPr lang="en-IN" dirty="0"/>
              <a:t> and that the topic string permits empty spaces. </a:t>
            </a:r>
            <a:r>
              <a:rPr lang="en-IN" b="1" dirty="0"/>
              <a:t>Topics are case-sensitive.</a:t>
            </a:r>
            <a:r>
              <a:rPr lang="en-IN" dirty="0"/>
              <a:t> For example, _</a:t>
            </a:r>
            <a:r>
              <a:rPr lang="en-IN" dirty="0" err="1"/>
              <a:t>myhome</a:t>
            </a:r>
            <a:r>
              <a:rPr lang="en-IN" dirty="0"/>
              <a:t>/temperature and _</a:t>
            </a:r>
            <a:r>
              <a:rPr lang="en-IN" dirty="0" err="1"/>
              <a:t>MyHome</a:t>
            </a:r>
            <a:r>
              <a:rPr lang="en-IN" dirty="0"/>
              <a:t>/Temperature are two different topics.</a:t>
            </a:r>
          </a:p>
        </p:txBody>
      </p:sp>
    </p:spTree>
    <p:extLst>
      <p:ext uri="{BB962C8B-B14F-4D97-AF65-F5344CB8AC3E}">
        <p14:creationId xmlns:p14="http://schemas.microsoft.com/office/powerpoint/2010/main" val="19926698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When a client subscribes to a topic, it can subscribe to the exact topic of a published message or it can use wildcards to subscribe to multiple topics simultaneously. A wildcard can only be used to subscribe to topics, not to publish a message.</a:t>
            </a:r>
          </a:p>
        </p:txBody>
      </p:sp>
    </p:spTree>
    <p:extLst>
      <p:ext uri="{BB962C8B-B14F-4D97-AF65-F5344CB8AC3E}">
        <p14:creationId xmlns:p14="http://schemas.microsoft.com/office/powerpoint/2010/main" val="33656895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IN" b="1" dirty="0"/>
              <a:t>Single Level: +</a:t>
            </a:r>
          </a:p>
          <a:p>
            <a:r>
              <a:rPr lang="en-IN" dirty="0"/>
              <a:t>As the name suggests, a single-level wildcard replaces one topic level. The plus symbol represents a single-level wildcard in a topic.</a:t>
            </a:r>
          </a:p>
          <a:p>
            <a:r>
              <a:rPr lang="en-IN" dirty="0"/>
              <a:t>Any topic matches a topic with single-level wildcard if it contains an arbitrary string instead of the wildcard. For example a subscription to _</a:t>
            </a:r>
            <a:r>
              <a:rPr lang="en-IN" dirty="0" err="1"/>
              <a:t>myhome</a:t>
            </a:r>
            <a:r>
              <a:rPr lang="en-IN" dirty="0"/>
              <a:t>/</a:t>
            </a:r>
            <a:r>
              <a:rPr lang="en-IN" dirty="0" err="1"/>
              <a:t>groundfloor</a:t>
            </a:r>
            <a:r>
              <a:rPr lang="en-IN" dirty="0"/>
              <a:t>/+/temperature can produce the following results:</a:t>
            </a:r>
          </a:p>
          <a:p>
            <a:pPr marL="0" indent="0">
              <a:buNone/>
            </a:pPr>
            <a:endParaRPr lang="en-IN" dirty="0"/>
          </a:p>
        </p:txBody>
      </p:sp>
    </p:spTree>
    <p:extLst>
      <p:ext uri="{BB962C8B-B14F-4D97-AF65-F5344CB8AC3E}">
        <p14:creationId xmlns:p14="http://schemas.microsoft.com/office/powerpoint/2010/main" val="5694593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ijisasi\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084" y="692696"/>
            <a:ext cx="6947292" cy="213283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vijisasi\Desktop\Cap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789040"/>
            <a:ext cx="7844872"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127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Multi Level: #</a:t>
            </a:r>
          </a:p>
          <a:p>
            <a:r>
              <a:rPr lang="en-IN" dirty="0"/>
              <a:t>The multi-level wildcard covers many topic levels. The hash symbol represents the multi-level wild card in the topic. For the broker to determine which topics match, the multi-level wildcard must be placed as the last character in the topic and preceded by a forward slash.</a:t>
            </a:r>
          </a:p>
          <a:p>
            <a:endParaRPr lang="en-IN" dirty="0"/>
          </a:p>
        </p:txBody>
      </p:sp>
    </p:spTree>
    <p:extLst>
      <p:ext uri="{BB962C8B-B14F-4D97-AF65-F5344CB8AC3E}">
        <p14:creationId xmlns:p14="http://schemas.microsoft.com/office/powerpoint/2010/main" val="31210388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jisasi\Desktop\Captur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1" y="1628800"/>
            <a:ext cx="807274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953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a:t>When a client subscribes to a topic with a multi-level wildcard, it receives all messages of a topic that begins with the pattern before the wildcard character, no matter how long or deep the topic is. </a:t>
            </a:r>
            <a:endParaRPr lang="en-IN" dirty="0" smtClean="0"/>
          </a:p>
          <a:p>
            <a:r>
              <a:rPr lang="en-IN" dirty="0" smtClean="0"/>
              <a:t>If </a:t>
            </a:r>
            <a:r>
              <a:rPr lang="en-IN" dirty="0"/>
              <a:t>you specify only the multi-level wildcard as a topic (_#), you receive all messages that are sent to the MQTT broker. </a:t>
            </a:r>
          </a:p>
        </p:txBody>
      </p:sp>
    </p:spTree>
    <p:extLst>
      <p:ext uri="{BB962C8B-B14F-4D97-AF65-F5344CB8AC3E}">
        <p14:creationId xmlns:p14="http://schemas.microsoft.com/office/powerpoint/2010/main" val="3105425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4585</TotalTime>
  <Words>4338</Words>
  <Application>Microsoft Office PowerPoint</Application>
  <PresentationFormat>On-screen Show (4:3)</PresentationFormat>
  <Paragraphs>324</Paragraphs>
  <Slides>111</Slides>
  <Notes>3</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IoT</vt:lpstr>
      <vt:lpstr>PowerPoint Presentation</vt:lpstr>
      <vt:lpstr>PowerPoint Presentation</vt:lpstr>
      <vt:lpstr>PowerPoint Presentation</vt:lpstr>
      <vt:lpstr>PowerPoint Presentation</vt:lpstr>
      <vt:lpstr>PowerPoint Presentation</vt:lpstr>
      <vt:lpstr>PowerPoint Presentation</vt:lpstr>
      <vt:lpstr>Through the exploitation of identification, data capture, processing and communication capabilities, IoT makes full use of “things" to offer services to all kinds of applications, whilst ensuring that security and privacy requirements are fulfilled. </vt:lpstr>
      <vt:lpstr>PowerPoint Presentation</vt:lpstr>
      <vt:lpstr>PowerPoint Presentation</vt:lpstr>
      <vt:lpstr>Criticisms and Controversies of IoT</vt:lpstr>
      <vt:lpstr>PowerPoint Presentation</vt:lpstr>
      <vt:lpstr>PowerPoint Presentation</vt:lpstr>
      <vt:lpstr>PowerPoint Presentation</vt:lpstr>
      <vt:lpstr>Types of sensors</vt:lpstr>
      <vt:lpstr>Differences Between Sensors and Actuators </vt:lpstr>
      <vt:lpstr>Analog and Digital Signal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microcontroller</vt:lpstr>
      <vt:lpstr>PowerPoint Presentation</vt:lpstr>
      <vt:lpstr>PowerPoint Presentation</vt:lpstr>
      <vt:lpstr>PowerPoint Presentation</vt:lpstr>
      <vt:lpstr>PowerPoint Presentation</vt:lpstr>
      <vt:lpstr>Breadboard</vt:lpstr>
      <vt:lpstr>PowerPoint Presentation</vt:lpstr>
      <vt:lpstr>PowerPoint Presentation</vt:lpstr>
      <vt:lpstr>PowerPoint Presentation</vt:lpstr>
      <vt:lpstr>Arduino</vt:lpstr>
      <vt:lpstr>PowerPoint Presentation</vt:lpstr>
      <vt:lpstr>Programming in Arduino</vt:lpstr>
      <vt:lpstr>PowerPoint Presentation</vt:lpstr>
      <vt:lpstr>PowerPoint Presentation</vt:lpstr>
      <vt:lpstr>PowerPoint Presentation</vt:lpstr>
      <vt:lpstr>PowerPoint Presentation</vt:lpstr>
      <vt:lpstr>PowerPoint Presentation</vt:lpstr>
      <vt:lpstr>PowerPoint Presentation</vt:lpstr>
      <vt:lpstr>pinMode()</vt:lpstr>
      <vt:lpstr>PowerPoint Presentation</vt:lpstr>
      <vt:lpstr>digitalWrite()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Sensors and actuators</vt:lpstr>
      <vt:lpstr>microcontroller</vt:lpstr>
      <vt:lpstr>PowerPoint Presentation</vt:lpstr>
      <vt:lpstr>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IEEE 802.15.4</vt:lpstr>
      <vt:lpstr>PowerPoint Presentation</vt:lpstr>
      <vt:lpstr>ZigBee</vt:lpstr>
      <vt:lpstr>PowerPoint Presentation</vt:lpstr>
      <vt:lpstr>PowerPoint Presentation</vt:lpstr>
      <vt:lpstr>PowerPoint Presentation</vt:lpstr>
      <vt:lpstr>PowerPoint Presentation</vt:lpstr>
      <vt:lpstr>Bluetooth low energy</vt:lpstr>
      <vt:lpstr>Z wave</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dc:creator>vijisasi</dc:creator>
  <cp:lastModifiedBy>vijisasi</cp:lastModifiedBy>
  <cp:revision>67</cp:revision>
  <dcterms:created xsi:type="dcterms:W3CDTF">2019-05-28T05:23:25Z</dcterms:created>
  <dcterms:modified xsi:type="dcterms:W3CDTF">2019-08-06T11:32:26Z</dcterms:modified>
</cp:coreProperties>
</file>